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1"/>
  </p:sldMasterIdLst>
  <p:sldIdLst>
    <p:sldId id="256" r:id="rId2"/>
    <p:sldId id="257" r:id="rId3"/>
    <p:sldId id="300" r:id="rId4"/>
    <p:sldId id="258" r:id="rId5"/>
    <p:sldId id="301" r:id="rId6"/>
    <p:sldId id="302" r:id="rId7"/>
    <p:sldId id="259" r:id="rId8"/>
    <p:sldId id="262" r:id="rId9"/>
    <p:sldId id="323" r:id="rId10"/>
    <p:sldId id="313" r:id="rId11"/>
    <p:sldId id="314" r:id="rId12"/>
    <p:sldId id="315" r:id="rId13"/>
    <p:sldId id="316" r:id="rId14"/>
    <p:sldId id="317" r:id="rId15"/>
    <p:sldId id="318" r:id="rId16"/>
    <p:sldId id="319" r:id="rId17"/>
    <p:sldId id="320" r:id="rId18"/>
    <p:sldId id="321" r:id="rId19"/>
    <p:sldId id="322" r:id="rId20"/>
    <p:sldId id="278" r:id="rId21"/>
    <p:sldId id="263" r:id="rId22"/>
    <p:sldId id="264" r:id="rId23"/>
    <p:sldId id="307" r:id="rId24"/>
    <p:sldId id="308" r:id="rId25"/>
    <p:sldId id="309" r:id="rId26"/>
    <p:sldId id="265" r:id="rId27"/>
    <p:sldId id="279" r:id="rId28"/>
    <p:sldId id="298" r:id="rId29"/>
    <p:sldId id="281" r:id="rId30"/>
    <p:sldId id="284" r:id="rId31"/>
    <p:sldId id="324" r:id="rId32"/>
    <p:sldId id="325" r:id="rId33"/>
    <p:sldId id="285" r:id="rId34"/>
    <p:sldId id="286" r:id="rId35"/>
    <p:sldId id="328" r:id="rId36"/>
    <p:sldId id="287" r:id="rId37"/>
    <p:sldId id="326" r:id="rId38"/>
    <p:sldId id="327" r:id="rId39"/>
    <p:sldId id="288" r:id="rId40"/>
    <p:sldId id="266" r:id="rId41"/>
    <p:sldId id="267" r:id="rId42"/>
    <p:sldId id="310" r:id="rId43"/>
    <p:sldId id="311" r:id="rId44"/>
    <p:sldId id="312" r:id="rId45"/>
    <p:sldId id="268" r:id="rId46"/>
    <p:sldId id="283" r:id="rId47"/>
    <p:sldId id="299" r:id="rId48"/>
    <p:sldId id="290" r:id="rId49"/>
    <p:sldId id="303" r:id="rId50"/>
    <p:sldId id="329" r:id="rId51"/>
    <p:sldId id="330" r:id="rId52"/>
    <p:sldId id="304" r:id="rId53"/>
    <p:sldId id="305" r:id="rId54"/>
    <p:sldId id="334" r:id="rId55"/>
    <p:sldId id="306" r:id="rId56"/>
    <p:sldId id="331" r:id="rId57"/>
    <p:sldId id="333" r:id="rId58"/>
    <p:sldId id="335" r:id="rId59"/>
    <p:sldId id="271" r:id="rId60"/>
    <p:sldId id="270" r:id="rId61"/>
    <p:sldId id="272" r:id="rId62"/>
    <p:sldId id="273" r:id="rId63"/>
    <p:sldId id="274" r:id="rId64"/>
    <p:sldId id="269" r:id="rId65"/>
    <p:sldId id="280" r:id="rId66"/>
    <p:sldId id="275"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CC00CC"/>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2" autoAdjust="0"/>
    <p:restoredTop sz="94660"/>
  </p:normalViewPr>
  <p:slideViewPr>
    <p:cSldViewPr snapToGrid="0">
      <p:cViewPr varScale="1">
        <p:scale>
          <a:sx n="72" d="100"/>
          <a:sy n="72" d="100"/>
        </p:scale>
        <p:origin x="4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ACF04DD-6DBD-4F55-B93E-CE4971A2FA86}"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31507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ACF04DD-6DBD-4F55-B93E-CE4971A2FA86}"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181267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ACF04DD-6DBD-4F55-B93E-CE4971A2FA86}"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B1C9FE9-80CC-4093-82CB-D3F378F33198}" type="slidenum">
              <a:rPr lang="es-MX" smtClean="0"/>
              <a:t>‹Nº›</a:t>
            </a:fld>
            <a:endParaRPr lang="es-MX"/>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54160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ACF04DD-6DBD-4F55-B93E-CE4971A2FA86}"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3519617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ACF04DD-6DBD-4F55-B93E-CE4971A2FA86}"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B1C9FE9-80CC-4093-82CB-D3F378F33198}"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1651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ACF04DD-6DBD-4F55-B93E-CE4971A2FA86}"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338713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ACF04DD-6DBD-4F55-B93E-CE4971A2FA86}"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3208142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ACF04DD-6DBD-4F55-B93E-CE4971A2FA86}"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67567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ACF04DD-6DBD-4F55-B93E-CE4971A2FA86}"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177492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ACF04DD-6DBD-4F55-B93E-CE4971A2FA86}"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208309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ACF04DD-6DBD-4F55-B93E-CE4971A2FA86}" type="datetimeFigureOut">
              <a:rPr lang="es-MX" smtClean="0"/>
              <a:t>27/06/2023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363203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ACF04DD-6DBD-4F55-B93E-CE4971A2FA86}" type="datetimeFigureOut">
              <a:rPr lang="es-MX" smtClean="0"/>
              <a:t>27/06/2023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228498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ACF04DD-6DBD-4F55-B93E-CE4971A2FA86}" type="datetimeFigureOut">
              <a:rPr lang="es-MX" smtClean="0"/>
              <a:t>27/06/2023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1630407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F04DD-6DBD-4F55-B93E-CE4971A2FA86}" type="datetimeFigureOut">
              <a:rPr lang="es-MX" smtClean="0"/>
              <a:t>27/06/2023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1883833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ACF04DD-6DBD-4F55-B93E-CE4971A2FA86}" type="datetimeFigureOut">
              <a:rPr lang="es-MX" smtClean="0"/>
              <a:t>27/06/2023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245386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ACF04DD-6DBD-4F55-B93E-CE4971A2FA86}" type="datetimeFigureOut">
              <a:rPr lang="es-MX" smtClean="0"/>
              <a:t>27/06/2023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B1C9FE9-80CC-4093-82CB-D3F378F33198}" type="slidenum">
              <a:rPr lang="es-MX" smtClean="0"/>
              <a:t>‹Nº›</a:t>
            </a:fld>
            <a:endParaRPr lang="es-MX"/>
          </a:p>
        </p:txBody>
      </p:sp>
    </p:spTree>
    <p:extLst>
      <p:ext uri="{BB962C8B-B14F-4D97-AF65-F5344CB8AC3E}">
        <p14:creationId xmlns:p14="http://schemas.microsoft.com/office/powerpoint/2010/main" val="292096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ACF04DD-6DBD-4F55-B93E-CE4971A2FA86}" type="datetimeFigureOut">
              <a:rPr lang="es-MX" smtClean="0"/>
              <a:t>27/06/2023</a:t>
            </a:fld>
            <a:endParaRPr lang="es-MX"/>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B1C9FE9-80CC-4093-82CB-D3F378F33198}" type="slidenum">
              <a:rPr lang="es-MX" smtClean="0"/>
              <a:t>‹Nº›</a:t>
            </a:fld>
            <a:endParaRPr lang="es-MX"/>
          </a:p>
        </p:txBody>
      </p:sp>
    </p:spTree>
    <p:extLst>
      <p:ext uri="{BB962C8B-B14F-4D97-AF65-F5344CB8AC3E}">
        <p14:creationId xmlns:p14="http://schemas.microsoft.com/office/powerpoint/2010/main" val="398542830"/>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0.png"/><Relationship Id="rId1" Type="http://schemas.openxmlformats.org/officeDocument/2006/relationships/slideLayout" Target="../slideLayouts/slideLayout5.xml"/><Relationship Id="rId4" Type="http://schemas.openxmlformats.org/officeDocument/2006/relationships/image" Target="../media/image1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hyperlink" Target="https://es.overleaf.com/read/tcmybzhqkgdw"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BD94A4-B805-46A5-A68B-06C91D3DF98F}"/>
              </a:ext>
            </a:extLst>
          </p:cNvPr>
          <p:cNvSpPr>
            <a:spLocks noGrp="1"/>
          </p:cNvSpPr>
          <p:nvPr>
            <p:ph type="ctrTitle"/>
          </p:nvPr>
        </p:nvSpPr>
        <p:spPr>
          <a:xfrm>
            <a:off x="852196" y="666386"/>
            <a:ext cx="8719930" cy="4613274"/>
          </a:xfrm>
        </p:spPr>
        <p:txBody>
          <a:bodyPr>
            <a:noAutofit/>
          </a:bodyPr>
          <a:lstStyle/>
          <a:p>
            <a:r>
              <a:rPr lang="es-MX" sz="3600" b="1" dirty="0">
                <a:latin typeface="Arial" panose="020B0604020202020204" pitchFamily="34" charset="0"/>
                <a:cs typeface="Arial" panose="020B0604020202020204" pitchFamily="34" charset="0"/>
              </a:rPr>
              <a:t>Instituto Politécnico Nacional</a:t>
            </a:r>
            <a:br>
              <a:rPr lang="es-MX" sz="3600" b="1" dirty="0">
                <a:latin typeface="Arial" panose="020B0604020202020204" pitchFamily="34" charset="0"/>
                <a:cs typeface="Arial" panose="020B0604020202020204" pitchFamily="34" charset="0"/>
              </a:rPr>
            </a:br>
            <a:r>
              <a:rPr lang="es-MX" sz="3200" dirty="0">
                <a:latin typeface="Arial" panose="020B0604020202020204" pitchFamily="34" charset="0"/>
                <a:cs typeface="Arial" panose="020B0604020202020204" pitchFamily="34" charset="0"/>
              </a:rPr>
              <a:t>Escuela Superior de Física y Matemáticas</a:t>
            </a:r>
            <a:br>
              <a:rPr lang="es-MX" sz="3600" dirty="0">
                <a:latin typeface="Arial" panose="020B0604020202020204" pitchFamily="34" charset="0"/>
                <a:cs typeface="Arial" panose="020B0604020202020204" pitchFamily="34" charset="0"/>
              </a:rPr>
            </a:br>
            <a:br>
              <a:rPr lang="es-MX" sz="3600" dirty="0">
                <a:latin typeface="Arial" panose="020B0604020202020204" pitchFamily="34" charset="0"/>
                <a:cs typeface="Arial" panose="020B0604020202020204" pitchFamily="34" charset="0"/>
              </a:rPr>
            </a:br>
            <a:r>
              <a:rPr lang="es-MX" sz="3200" dirty="0">
                <a:latin typeface="Arial" panose="020B0604020202020204" pitchFamily="34" charset="0"/>
                <a:cs typeface="Arial" panose="020B0604020202020204" pitchFamily="34" charset="0"/>
              </a:rPr>
              <a:t>Proyecto Econometría</a:t>
            </a:r>
            <a:br>
              <a:rPr lang="es-MX" sz="3600" dirty="0">
                <a:latin typeface="Arial" panose="020B0604020202020204" pitchFamily="34" charset="0"/>
                <a:cs typeface="Arial" panose="020B0604020202020204" pitchFamily="34" charset="0"/>
              </a:rPr>
            </a:br>
            <a:br>
              <a:rPr lang="es-MX" sz="3600" dirty="0">
                <a:latin typeface="Arial" panose="020B0604020202020204" pitchFamily="34" charset="0"/>
                <a:cs typeface="Arial" panose="020B0604020202020204" pitchFamily="34" charset="0"/>
              </a:rPr>
            </a:br>
            <a:r>
              <a:rPr lang="es-MX" sz="2400" dirty="0">
                <a:latin typeface="Arial" panose="020B0604020202020204" pitchFamily="34" charset="0"/>
                <a:ea typeface="Yu Gothic UI" panose="020B0500000000000000" pitchFamily="34" charset="-128"/>
                <a:cs typeface="Arial" panose="020B0604020202020204" pitchFamily="34" charset="0"/>
              </a:rPr>
              <a:t>Modelo econométrico que relaciona  el  promedio escolar con las  actividades extracurriculares, el ingreso  semanal  y  la  edad  de  los  alumnos  de  ESFM.</a:t>
            </a:r>
            <a:br>
              <a:rPr lang="es-MX" sz="2400" dirty="0">
                <a:latin typeface="Arial" panose="020B0604020202020204" pitchFamily="34" charset="0"/>
                <a:ea typeface="Yu Gothic UI" panose="020B0500000000000000" pitchFamily="34" charset="-128"/>
                <a:cs typeface="Arial" panose="020B0604020202020204" pitchFamily="34" charset="0"/>
              </a:rPr>
            </a:br>
            <a:endParaRPr lang="es-MX" sz="3600" dirty="0">
              <a:latin typeface="Arial" panose="020B0604020202020204" pitchFamily="34" charset="0"/>
              <a:ea typeface="Yu Gothic UI" panose="020B0500000000000000" pitchFamily="34" charset="-128"/>
              <a:cs typeface="Arial" panose="020B0604020202020204" pitchFamily="34" charset="0"/>
            </a:endParaRPr>
          </a:p>
        </p:txBody>
      </p:sp>
      <p:sp>
        <p:nvSpPr>
          <p:cNvPr id="3" name="Subtítulo 2">
            <a:extLst>
              <a:ext uri="{FF2B5EF4-FFF2-40B4-BE49-F238E27FC236}">
                <a16:creationId xmlns:a16="http://schemas.microsoft.com/office/drawing/2014/main" id="{111D8FB8-8A7F-45FE-804B-BC0839F83EDF}"/>
              </a:ext>
            </a:extLst>
          </p:cNvPr>
          <p:cNvSpPr>
            <a:spLocks noGrp="1"/>
          </p:cNvSpPr>
          <p:nvPr>
            <p:ph type="subTitle" idx="1"/>
          </p:nvPr>
        </p:nvSpPr>
        <p:spPr>
          <a:xfrm>
            <a:off x="721567" y="4911668"/>
            <a:ext cx="8719930" cy="1479792"/>
          </a:xfrm>
        </p:spPr>
        <p:txBody>
          <a:bodyPr>
            <a:normAutofit/>
          </a:bodyPr>
          <a:lstStyle/>
          <a:p>
            <a:pPr algn="l"/>
            <a:r>
              <a:rPr lang="es-MX" sz="2400" dirty="0"/>
              <a:t>García Escobar Angélica </a:t>
            </a:r>
            <a:r>
              <a:rPr lang="es-MX" sz="2400" dirty="0" err="1"/>
              <a:t>Yazmín</a:t>
            </a:r>
            <a:endParaRPr lang="es-MX" sz="2400" dirty="0"/>
          </a:p>
          <a:p>
            <a:pPr algn="l"/>
            <a:r>
              <a:rPr lang="es-MX" sz="2400" dirty="0" err="1"/>
              <a:t>Sorcia</a:t>
            </a:r>
            <a:r>
              <a:rPr lang="es-MX" sz="2400" dirty="0"/>
              <a:t> Guzmán Christian Arturo</a:t>
            </a:r>
          </a:p>
          <a:p>
            <a:pPr algn="r"/>
            <a:r>
              <a:rPr lang="es-MX" sz="2400" dirty="0"/>
              <a:t>Ciudad de México, junio 2023.</a:t>
            </a:r>
          </a:p>
        </p:txBody>
      </p:sp>
      <p:pic>
        <p:nvPicPr>
          <p:cNvPr id="9" name="Imagen 8">
            <a:extLst>
              <a:ext uri="{FF2B5EF4-FFF2-40B4-BE49-F238E27FC236}">
                <a16:creationId xmlns:a16="http://schemas.microsoft.com/office/drawing/2014/main" id="{3BA2248E-731A-46B5-9B02-FB4127EDC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8130" y="294482"/>
            <a:ext cx="1633870" cy="2112447"/>
          </a:xfrm>
          <a:prstGeom prst="rect">
            <a:avLst/>
          </a:prstGeom>
        </p:spPr>
      </p:pic>
      <p:pic>
        <p:nvPicPr>
          <p:cNvPr id="11" name="Imagen 10">
            <a:extLst>
              <a:ext uri="{FF2B5EF4-FFF2-40B4-BE49-F238E27FC236}">
                <a16:creationId xmlns:a16="http://schemas.microsoft.com/office/drawing/2014/main" id="{1B24AE36-67BE-4027-8A11-1DC033E432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294482"/>
            <a:ext cx="2090196" cy="2239617"/>
          </a:xfrm>
          <a:prstGeom prst="rect">
            <a:avLst/>
          </a:prstGeom>
        </p:spPr>
      </p:pic>
    </p:spTree>
    <p:extLst>
      <p:ext uri="{BB962C8B-B14F-4D97-AF65-F5344CB8AC3E}">
        <p14:creationId xmlns:p14="http://schemas.microsoft.com/office/powerpoint/2010/main" val="500381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Marcador de posición de imagen 15">
            <a:extLst>
              <a:ext uri="{FF2B5EF4-FFF2-40B4-BE49-F238E27FC236}">
                <a16:creationId xmlns:a16="http://schemas.microsoft.com/office/drawing/2014/main" id="{3DD57F60-5BA7-43F5-9A9B-393EEAE046FD}"/>
              </a:ext>
            </a:extLst>
          </p:cNvPr>
          <p:cNvPicPr>
            <a:picLocks noGrp="1" noChangeAspect="1"/>
          </p:cNvPicPr>
          <p:nvPr>
            <p:ph type="pic" idx="1"/>
          </p:nvPr>
        </p:nvPicPr>
        <p:blipFill rotWithShape="1">
          <a:blip r:embed="rId2"/>
          <a:srcRect l="22027" t="37637" r="23557" b="23709"/>
          <a:stretch/>
        </p:blipFill>
        <p:spPr>
          <a:xfrm>
            <a:off x="1133199" y="1108186"/>
            <a:ext cx="8286575" cy="3309938"/>
          </a:xfrm>
        </p:spPr>
      </p:pic>
    </p:spTree>
    <p:extLst>
      <p:ext uri="{BB962C8B-B14F-4D97-AF65-F5344CB8AC3E}">
        <p14:creationId xmlns:p14="http://schemas.microsoft.com/office/powerpoint/2010/main" val="55640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0E15CA02-EB9C-4AB6-986D-6A1D703CCC11}"/>
              </a:ext>
            </a:extLst>
          </p:cNvPr>
          <p:cNvPicPr>
            <a:picLocks noGrp="1" noChangeAspect="1"/>
          </p:cNvPicPr>
          <p:nvPr>
            <p:ph type="pic" idx="1"/>
          </p:nvPr>
        </p:nvPicPr>
        <p:blipFill rotWithShape="1">
          <a:blip r:embed="rId2"/>
          <a:srcRect l="22181" t="35718" r="32497" b="26725"/>
          <a:stretch/>
        </p:blipFill>
        <p:spPr>
          <a:xfrm>
            <a:off x="677334" y="794670"/>
            <a:ext cx="8596667" cy="4005930"/>
          </a:xfrm>
        </p:spPr>
      </p:pic>
    </p:spTree>
    <p:extLst>
      <p:ext uri="{BB962C8B-B14F-4D97-AF65-F5344CB8AC3E}">
        <p14:creationId xmlns:p14="http://schemas.microsoft.com/office/powerpoint/2010/main" val="1534790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F15E668-8B08-47A5-BE2F-D92D76AEA5F8}"/>
              </a:ext>
            </a:extLst>
          </p:cNvPr>
          <p:cNvSpPr>
            <a:spLocks noGrp="1"/>
          </p:cNvSpPr>
          <p:nvPr>
            <p:ph type="title"/>
          </p:nvPr>
        </p:nvSpPr>
        <p:spPr>
          <a:xfrm>
            <a:off x="677334" y="4800600"/>
            <a:ext cx="8596667" cy="1295400"/>
          </a:xfrm>
        </p:spPr>
        <p:txBody>
          <a:bodyPr>
            <a:normAutofit/>
          </a:bodyPr>
          <a:lstStyle/>
          <a:p>
            <a:r>
              <a:rPr lang="es-MX" dirty="0"/>
              <a:t>Valor mínimo: 18 años</a:t>
            </a:r>
            <a:br>
              <a:rPr lang="es-MX" dirty="0"/>
            </a:br>
            <a:r>
              <a:rPr lang="es-MX" dirty="0"/>
              <a:t>Valor máximo: 34 años</a:t>
            </a:r>
            <a:br>
              <a:rPr lang="es-MX" dirty="0"/>
            </a:br>
            <a:r>
              <a:rPr lang="es-MX" dirty="0"/>
              <a:t>Promedio: 22 años</a:t>
            </a:r>
          </a:p>
        </p:txBody>
      </p:sp>
      <p:pic>
        <p:nvPicPr>
          <p:cNvPr id="6" name="Marcador de posición de imagen 5">
            <a:extLst>
              <a:ext uri="{FF2B5EF4-FFF2-40B4-BE49-F238E27FC236}">
                <a16:creationId xmlns:a16="http://schemas.microsoft.com/office/drawing/2014/main" id="{C9DF7EBD-EA26-4ACA-94AB-95C3DE291E93}"/>
              </a:ext>
            </a:extLst>
          </p:cNvPr>
          <p:cNvPicPr>
            <a:picLocks noGrp="1" noChangeAspect="1"/>
          </p:cNvPicPr>
          <p:nvPr>
            <p:ph type="pic" idx="1"/>
          </p:nvPr>
        </p:nvPicPr>
        <p:blipFill rotWithShape="1">
          <a:blip r:embed="rId2"/>
          <a:srcRect l="21411" t="40172" r="22632" b="17024"/>
          <a:stretch/>
        </p:blipFill>
        <p:spPr>
          <a:xfrm>
            <a:off x="677334" y="927652"/>
            <a:ext cx="8596667" cy="3697718"/>
          </a:xfrm>
        </p:spPr>
      </p:pic>
    </p:spTree>
    <p:extLst>
      <p:ext uri="{BB962C8B-B14F-4D97-AF65-F5344CB8AC3E}">
        <p14:creationId xmlns:p14="http://schemas.microsoft.com/office/powerpoint/2010/main" val="3335088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ADC3FD69-2E98-4BEA-8137-24A0F3F5D15D}"/>
              </a:ext>
            </a:extLst>
          </p:cNvPr>
          <p:cNvPicPr>
            <a:picLocks noGrp="1" noChangeAspect="1"/>
          </p:cNvPicPr>
          <p:nvPr>
            <p:ph type="pic" idx="1"/>
          </p:nvPr>
        </p:nvPicPr>
        <p:blipFill rotWithShape="1">
          <a:blip r:embed="rId2"/>
          <a:srcRect l="22643" t="32976" r="36968" b="31454"/>
          <a:stretch/>
        </p:blipFill>
        <p:spPr>
          <a:xfrm>
            <a:off x="677334" y="601098"/>
            <a:ext cx="8479918" cy="4199502"/>
          </a:xfrm>
        </p:spPr>
      </p:pic>
    </p:spTree>
    <p:extLst>
      <p:ext uri="{BB962C8B-B14F-4D97-AF65-F5344CB8AC3E}">
        <p14:creationId xmlns:p14="http://schemas.microsoft.com/office/powerpoint/2010/main" val="3511546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A973332E-FAB5-4947-AA1C-E8AAC8B4531B}"/>
              </a:ext>
            </a:extLst>
          </p:cNvPr>
          <p:cNvPicPr>
            <a:picLocks noGrp="1" noChangeAspect="1"/>
          </p:cNvPicPr>
          <p:nvPr>
            <p:ph type="pic" idx="1"/>
          </p:nvPr>
        </p:nvPicPr>
        <p:blipFill rotWithShape="1">
          <a:blip r:embed="rId2"/>
          <a:srcRect l="22182" t="32977" r="30801" b="25628"/>
          <a:stretch/>
        </p:blipFill>
        <p:spPr>
          <a:xfrm>
            <a:off x="677334" y="544545"/>
            <a:ext cx="8596667" cy="4256056"/>
          </a:xfrm>
        </p:spPr>
      </p:pic>
    </p:spTree>
    <p:extLst>
      <p:ext uri="{BB962C8B-B14F-4D97-AF65-F5344CB8AC3E}">
        <p14:creationId xmlns:p14="http://schemas.microsoft.com/office/powerpoint/2010/main" val="2253162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35CBC1F1-B11E-4F06-92CB-EC3F236EED9A}"/>
              </a:ext>
            </a:extLst>
          </p:cNvPr>
          <p:cNvPicPr>
            <a:picLocks noGrp="1" noChangeAspect="1"/>
          </p:cNvPicPr>
          <p:nvPr>
            <p:ph type="pic" idx="1"/>
          </p:nvPr>
        </p:nvPicPr>
        <p:blipFill rotWithShape="1">
          <a:blip r:embed="rId2"/>
          <a:srcRect l="22181" t="40173" r="22786" b="10825"/>
          <a:stretch/>
        </p:blipFill>
        <p:spPr>
          <a:xfrm>
            <a:off x="809855" y="1276823"/>
            <a:ext cx="8596667" cy="4304353"/>
          </a:xfrm>
        </p:spPr>
      </p:pic>
    </p:spTree>
    <p:extLst>
      <p:ext uri="{BB962C8B-B14F-4D97-AF65-F5344CB8AC3E}">
        <p14:creationId xmlns:p14="http://schemas.microsoft.com/office/powerpoint/2010/main" val="1636473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739ABD2A-300C-4FE2-9D1F-C772CCE74C35}"/>
              </a:ext>
            </a:extLst>
          </p:cNvPr>
          <p:cNvPicPr>
            <a:picLocks noGrp="1" noChangeAspect="1"/>
          </p:cNvPicPr>
          <p:nvPr>
            <p:ph type="pic" idx="1"/>
          </p:nvPr>
        </p:nvPicPr>
        <p:blipFill rotWithShape="1">
          <a:blip r:embed="rId2"/>
          <a:srcRect l="22117" t="30113" r="22788" b="22831"/>
          <a:stretch/>
        </p:blipFill>
        <p:spPr>
          <a:xfrm>
            <a:off x="677863" y="609600"/>
            <a:ext cx="8642203" cy="4149969"/>
          </a:xfrm>
        </p:spPr>
      </p:pic>
      <p:sp>
        <p:nvSpPr>
          <p:cNvPr id="7" name="Título 6">
            <a:extLst>
              <a:ext uri="{FF2B5EF4-FFF2-40B4-BE49-F238E27FC236}">
                <a16:creationId xmlns:a16="http://schemas.microsoft.com/office/drawing/2014/main" id="{F2916305-54FF-4EF7-B2D4-C404788E3C63}"/>
              </a:ext>
            </a:extLst>
          </p:cNvPr>
          <p:cNvSpPr>
            <a:spLocks noGrp="1"/>
          </p:cNvSpPr>
          <p:nvPr>
            <p:ph type="title"/>
          </p:nvPr>
        </p:nvSpPr>
        <p:spPr>
          <a:xfrm>
            <a:off x="2289895" y="4759569"/>
            <a:ext cx="5418137" cy="1184031"/>
          </a:xfrm>
        </p:spPr>
        <p:txBody>
          <a:bodyPr>
            <a:normAutofit fontScale="90000"/>
          </a:bodyPr>
          <a:lstStyle/>
          <a:p>
            <a:r>
              <a:rPr lang="es-MX" dirty="0"/>
              <a:t>Valor mínimo: 0 horas</a:t>
            </a:r>
            <a:br>
              <a:rPr lang="es-MX" dirty="0"/>
            </a:br>
            <a:r>
              <a:rPr lang="es-MX" dirty="0"/>
              <a:t>Valor máximo: 15 horas</a:t>
            </a:r>
            <a:br>
              <a:rPr lang="es-MX" dirty="0"/>
            </a:br>
            <a:r>
              <a:rPr lang="es-MX" dirty="0"/>
              <a:t>Promedio: 2.76 horas</a:t>
            </a:r>
          </a:p>
        </p:txBody>
      </p:sp>
    </p:spTree>
    <p:extLst>
      <p:ext uri="{BB962C8B-B14F-4D97-AF65-F5344CB8AC3E}">
        <p14:creationId xmlns:p14="http://schemas.microsoft.com/office/powerpoint/2010/main" val="1724071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A412F0F1-F5F5-40DA-A8D4-AC884ABB3EDB}"/>
              </a:ext>
            </a:extLst>
          </p:cNvPr>
          <p:cNvPicPr>
            <a:picLocks noGrp="1" noChangeAspect="1"/>
          </p:cNvPicPr>
          <p:nvPr>
            <p:ph type="pic" idx="1"/>
          </p:nvPr>
        </p:nvPicPr>
        <p:blipFill rotWithShape="1">
          <a:blip r:embed="rId2"/>
          <a:srcRect l="21410" t="33068" r="22477" b="26177"/>
          <a:stretch/>
        </p:blipFill>
        <p:spPr>
          <a:xfrm>
            <a:off x="677334" y="1289537"/>
            <a:ext cx="8596667" cy="3511063"/>
          </a:xfrm>
        </p:spPr>
      </p:pic>
      <p:sp>
        <p:nvSpPr>
          <p:cNvPr id="3" name="Título 6">
            <a:extLst>
              <a:ext uri="{FF2B5EF4-FFF2-40B4-BE49-F238E27FC236}">
                <a16:creationId xmlns:a16="http://schemas.microsoft.com/office/drawing/2014/main" id="{06E4CFA6-E6FA-4224-BF40-EAF8F8C52292}"/>
              </a:ext>
            </a:extLst>
          </p:cNvPr>
          <p:cNvSpPr>
            <a:spLocks noGrp="1"/>
          </p:cNvSpPr>
          <p:nvPr>
            <p:ph type="title"/>
          </p:nvPr>
        </p:nvSpPr>
        <p:spPr>
          <a:xfrm>
            <a:off x="2712075" y="4976447"/>
            <a:ext cx="4527183" cy="1184031"/>
          </a:xfrm>
        </p:spPr>
        <p:txBody>
          <a:bodyPr>
            <a:normAutofit fontScale="90000"/>
          </a:bodyPr>
          <a:lstStyle/>
          <a:p>
            <a:r>
              <a:rPr lang="es-MX" dirty="0"/>
              <a:t>Valor mínimo: 4 puntos</a:t>
            </a:r>
            <a:br>
              <a:rPr lang="es-MX" dirty="0"/>
            </a:br>
            <a:r>
              <a:rPr lang="es-MX" dirty="0"/>
              <a:t>Valor máximo: 9.87 puntos</a:t>
            </a:r>
            <a:br>
              <a:rPr lang="es-MX" dirty="0"/>
            </a:br>
            <a:r>
              <a:rPr lang="es-MX" dirty="0"/>
              <a:t>Promedio: 7.66 puntos</a:t>
            </a:r>
          </a:p>
        </p:txBody>
      </p:sp>
    </p:spTree>
    <p:extLst>
      <p:ext uri="{BB962C8B-B14F-4D97-AF65-F5344CB8AC3E}">
        <p14:creationId xmlns:p14="http://schemas.microsoft.com/office/powerpoint/2010/main" val="3064453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E3AFAF7C-298A-412B-A5F5-54B6DB99430F}"/>
              </a:ext>
            </a:extLst>
          </p:cNvPr>
          <p:cNvPicPr>
            <a:picLocks noGrp="1" noChangeAspect="1"/>
          </p:cNvPicPr>
          <p:nvPr>
            <p:ph type="pic" idx="1"/>
          </p:nvPr>
        </p:nvPicPr>
        <p:blipFill rotWithShape="1">
          <a:blip r:embed="rId2"/>
          <a:srcRect l="21873" t="33525" r="22477" b="21791"/>
          <a:stretch/>
        </p:blipFill>
        <p:spPr>
          <a:xfrm>
            <a:off x="677334" y="919001"/>
            <a:ext cx="8596666" cy="3881599"/>
          </a:xfrm>
        </p:spPr>
      </p:pic>
      <p:sp>
        <p:nvSpPr>
          <p:cNvPr id="3" name="Título 6">
            <a:extLst>
              <a:ext uri="{FF2B5EF4-FFF2-40B4-BE49-F238E27FC236}">
                <a16:creationId xmlns:a16="http://schemas.microsoft.com/office/drawing/2014/main" id="{3E39F40F-9193-45D9-A803-18CF5043FAE2}"/>
              </a:ext>
            </a:extLst>
          </p:cNvPr>
          <p:cNvSpPr>
            <a:spLocks noGrp="1"/>
          </p:cNvSpPr>
          <p:nvPr>
            <p:ph type="title"/>
          </p:nvPr>
        </p:nvSpPr>
        <p:spPr>
          <a:xfrm>
            <a:off x="2090752" y="4800600"/>
            <a:ext cx="5769829" cy="1184031"/>
          </a:xfrm>
        </p:spPr>
        <p:txBody>
          <a:bodyPr>
            <a:normAutofit fontScale="90000"/>
          </a:bodyPr>
          <a:lstStyle/>
          <a:p>
            <a:r>
              <a:rPr lang="es-MX" dirty="0"/>
              <a:t>Valor mínimo: 21 pesos</a:t>
            </a:r>
            <a:br>
              <a:rPr lang="es-MX" dirty="0"/>
            </a:br>
            <a:r>
              <a:rPr lang="es-MX" dirty="0"/>
              <a:t>Valor máximo: 3,200 pesos</a:t>
            </a:r>
            <a:br>
              <a:rPr lang="es-MX" dirty="0"/>
            </a:br>
            <a:r>
              <a:rPr lang="es-MX" dirty="0"/>
              <a:t>Promedio: 610 pesos</a:t>
            </a:r>
          </a:p>
        </p:txBody>
      </p:sp>
    </p:spTree>
    <p:extLst>
      <p:ext uri="{BB962C8B-B14F-4D97-AF65-F5344CB8AC3E}">
        <p14:creationId xmlns:p14="http://schemas.microsoft.com/office/powerpoint/2010/main" val="3916111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C588F649-B9F0-4A0C-A64C-E8B9D6D06E8D}"/>
              </a:ext>
            </a:extLst>
          </p:cNvPr>
          <p:cNvPicPr>
            <a:picLocks noGrp="1" noChangeAspect="1"/>
          </p:cNvPicPr>
          <p:nvPr>
            <p:ph type="pic" idx="1"/>
          </p:nvPr>
        </p:nvPicPr>
        <p:blipFill rotWithShape="1">
          <a:blip r:embed="rId2"/>
          <a:srcRect l="21873" t="37089" r="23094" b="17024"/>
          <a:stretch/>
        </p:blipFill>
        <p:spPr>
          <a:xfrm>
            <a:off x="743594" y="1413615"/>
            <a:ext cx="8596667" cy="4030770"/>
          </a:xfrm>
        </p:spPr>
      </p:pic>
    </p:spTree>
    <p:extLst>
      <p:ext uri="{BB962C8B-B14F-4D97-AF65-F5344CB8AC3E}">
        <p14:creationId xmlns:p14="http://schemas.microsoft.com/office/powerpoint/2010/main" val="410840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ECDA36-98EB-4CCB-A943-F9FEDCA33541}"/>
              </a:ext>
            </a:extLst>
          </p:cNvPr>
          <p:cNvSpPr>
            <a:spLocks noGrp="1"/>
          </p:cNvSpPr>
          <p:nvPr>
            <p:ph type="title"/>
          </p:nvPr>
        </p:nvSpPr>
        <p:spPr>
          <a:xfrm>
            <a:off x="472061" y="161730"/>
            <a:ext cx="8596668" cy="914400"/>
          </a:xfrm>
        </p:spPr>
        <p:txBody>
          <a:bodyPr/>
          <a:lstStyle/>
          <a:p>
            <a:r>
              <a:rPr lang="es-MX" b="1" dirty="0"/>
              <a:t>Descripción e Introducción del Modelo</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9D04DA0-F276-4C54-A450-6CD9DFAD9B57}"/>
                  </a:ext>
                </a:extLst>
              </p:cNvPr>
              <p:cNvSpPr>
                <a:spLocks noGrp="1"/>
              </p:cNvSpPr>
              <p:nvPr>
                <p:ph idx="1"/>
              </p:nvPr>
            </p:nvSpPr>
            <p:spPr>
              <a:xfrm>
                <a:off x="677333" y="1076130"/>
                <a:ext cx="9175794" cy="5455299"/>
              </a:xfrm>
            </p:spPr>
            <p:txBody>
              <a:bodyPr>
                <a:noAutofit/>
              </a:bodyPr>
              <a:lstStyle/>
              <a:p>
                <a:pPr marL="0" indent="0" algn="just">
                  <a:buNone/>
                </a:pPr>
                <a:r>
                  <a:rPr lang="es-MX" sz="2000" dirty="0"/>
                  <a:t>ECUACIÓN DEL MODELO POBLACIONAL </a:t>
                </a:r>
              </a:p>
              <a:p>
                <a:pPr marL="0" indent="0" algn="just">
                  <a:buNone/>
                </a:pPr>
                <a14:m>
                  <m:oMathPara xmlns:m="http://schemas.openxmlformats.org/officeDocument/2006/math">
                    <m:oMathParaPr>
                      <m:jc m:val="centerGroup"/>
                    </m:oMathParaPr>
                    <m:oMath xmlns:m="http://schemas.openxmlformats.org/officeDocument/2006/math">
                      <m:r>
                        <a:rPr lang="es-MX" sz="2000" i="1" dirty="0" smtClean="0">
                          <a:latin typeface="Cambria Math" panose="02040503050406030204" pitchFamily="18" charset="0"/>
                        </a:rPr>
                        <m:t>𝑝𝑟𝑜𝑚𝑒𝑑𝑖𝑜</m:t>
                      </m:r>
                      <m:r>
                        <a:rPr lang="es-MX" sz="2000" b="0" i="1" dirty="0" smtClean="0">
                          <a:latin typeface="Cambria Math" panose="02040503050406030204" pitchFamily="18" charset="0"/>
                        </a:rPr>
                        <m:t>=</m:t>
                      </m:r>
                      <m:sSub>
                        <m:sSubPr>
                          <m:ctrlPr>
                            <a:rPr lang="es-MX" sz="2000" b="0" i="1" dirty="0" smtClean="0">
                              <a:latin typeface="Cambria Math" panose="02040503050406030204" pitchFamily="18" charset="0"/>
                              <a:ea typeface="Cambria Math" panose="02040503050406030204" pitchFamily="18" charset="0"/>
                            </a:rPr>
                          </m:ctrlPr>
                        </m:sSubPr>
                        <m:e>
                          <m:r>
                            <a:rPr lang="es-MX" sz="2000" i="1" dirty="0">
                              <a:latin typeface="Cambria Math" panose="02040503050406030204" pitchFamily="18" charset="0"/>
                              <a:ea typeface="Cambria Math" panose="02040503050406030204" pitchFamily="18" charset="0"/>
                            </a:rPr>
                            <m:t>𝛽</m:t>
                          </m:r>
                        </m:e>
                        <m:sub>
                          <m:r>
                            <a:rPr lang="es-MX" sz="2000" b="0" i="1" dirty="0" smtClean="0">
                              <a:latin typeface="Cambria Math" panose="02040503050406030204" pitchFamily="18" charset="0"/>
                              <a:ea typeface="Cambria Math" panose="02040503050406030204" pitchFamily="18" charset="0"/>
                            </a:rPr>
                            <m:t>0</m:t>
                          </m:r>
                        </m:sub>
                      </m:sSub>
                      <m:r>
                        <a:rPr lang="es-MX" sz="2000" i="1" dirty="0" smtClean="0">
                          <a:latin typeface="Cambria Math" panose="02040503050406030204" pitchFamily="18" charset="0"/>
                        </a:rPr>
                        <m:t>+</m:t>
                      </m:r>
                      <m:sSub>
                        <m:sSubPr>
                          <m:ctrlPr>
                            <a:rPr lang="es-MX" sz="2000" b="0" i="1" dirty="0" smtClean="0">
                              <a:latin typeface="Cambria Math" panose="02040503050406030204" pitchFamily="18" charset="0"/>
                              <a:ea typeface="Cambria Math" panose="02040503050406030204" pitchFamily="18" charset="0"/>
                            </a:rPr>
                          </m:ctrlPr>
                        </m:sSubPr>
                        <m:e>
                          <m:r>
                            <a:rPr lang="es-MX" sz="2000" i="1" dirty="0" smtClean="0">
                              <a:latin typeface="Cambria Math" panose="02040503050406030204" pitchFamily="18" charset="0"/>
                              <a:ea typeface="Cambria Math" panose="02040503050406030204" pitchFamily="18" charset="0"/>
                            </a:rPr>
                            <m:t>𝛽</m:t>
                          </m:r>
                        </m:e>
                        <m:sub>
                          <m:r>
                            <a:rPr lang="es-MX" sz="2000" b="0" i="1" dirty="0" smtClean="0">
                              <a:latin typeface="Cambria Math" panose="02040503050406030204" pitchFamily="18" charset="0"/>
                              <a:ea typeface="Cambria Math" panose="02040503050406030204" pitchFamily="18" charset="0"/>
                            </a:rPr>
                            <m:t>1</m:t>
                          </m:r>
                        </m:sub>
                      </m:sSub>
                      <m:r>
                        <a:rPr lang="es-MX" sz="2000" i="1" dirty="0" smtClean="0">
                          <a:latin typeface="Cambria Math" panose="02040503050406030204" pitchFamily="18" charset="0"/>
                        </a:rPr>
                        <m:t>𝑎𝑐𝑡𝑖𝑣𝑖𝑑𝑎𝑑</m:t>
                      </m:r>
                      <m:r>
                        <a:rPr lang="es-MX" sz="2000" i="1" dirty="0" smtClean="0">
                          <a:latin typeface="Cambria Math" panose="02040503050406030204" pitchFamily="18" charset="0"/>
                        </a:rPr>
                        <m:t>+</m:t>
                      </m:r>
                      <m:sSub>
                        <m:sSubPr>
                          <m:ctrlPr>
                            <a:rPr lang="es-MX" sz="2000" b="0" i="1" dirty="0" smtClean="0">
                              <a:latin typeface="Cambria Math" panose="02040503050406030204" pitchFamily="18" charset="0"/>
                              <a:ea typeface="Cambria Math" panose="02040503050406030204" pitchFamily="18" charset="0"/>
                            </a:rPr>
                          </m:ctrlPr>
                        </m:sSubPr>
                        <m:e>
                          <m:r>
                            <a:rPr lang="es-MX" sz="2000" i="1" dirty="0" smtClean="0">
                              <a:latin typeface="Cambria Math" panose="02040503050406030204" pitchFamily="18" charset="0"/>
                              <a:ea typeface="Cambria Math" panose="02040503050406030204" pitchFamily="18" charset="0"/>
                            </a:rPr>
                            <m:t>𝛽</m:t>
                          </m:r>
                        </m:e>
                        <m:sub>
                          <m:r>
                            <a:rPr lang="es-MX" sz="2000" b="0" i="1" dirty="0" smtClean="0">
                              <a:latin typeface="Cambria Math" panose="02040503050406030204" pitchFamily="18" charset="0"/>
                              <a:ea typeface="Cambria Math" panose="02040503050406030204" pitchFamily="18" charset="0"/>
                            </a:rPr>
                            <m:t>2</m:t>
                          </m:r>
                        </m:sub>
                      </m:sSub>
                      <m:func>
                        <m:funcPr>
                          <m:ctrlPr>
                            <a:rPr lang="es-MX" sz="2000" i="1" dirty="0" smtClean="0">
                              <a:latin typeface="Cambria Math" panose="02040503050406030204" pitchFamily="18" charset="0"/>
                            </a:rPr>
                          </m:ctrlPr>
                        </m:funcPr>
                        <m:fName>
                          <m:r>
                            <m:rPr>
                              <m:sty m:val="p"/>
                            </m:rPr>
                            <a:rPr lang="es-MX" sz="2000" i="0" dirty="0" smtClean="0">
                              <a:latin typeface="Cambria Math" panose="02040503050406030204" pitchFamily="18" charset="0"/>
                            </a:rPr>
                            <m:t>ln</m:t>
                          </m:r>
                        </m:fName>
                        <m:e>
                          <m:d>
                            <m:dPr>
                              <m:ctrlPr>
                                <a:rPr lang="es-MX" sz="2000" i="1" dirty="0" smtClean="0">
                                  <a:latin typeface="Cambria Math" panose="02040503050406030204" pitchFamily="18" charset="0"/>
                                </a:rPr>
                              </m:ctrlPr>
                            </m:dPr>
                            <m:e>
                              <m:r>
                                <a:rPr lang="es-MX" sz="2000" i="1" dirty="0" smtClean="0">
                                  <a:latin typeface="Cambria Math" panose="02040503050406030204" pitchFamily="18" charset="0"/>
                                </a:rPr>
                                <m:t>𝑔𝑎𝑠𝑡𝑜</m:t>
                              </m:r>
                            </m:e>
                          </m:d>
                        </m:e>
                      </m:func>
                      <m:r>
                        <a:rPr lang="es-MX" sz="2000" i="1" dirty="0" smtClean="0">
                          <a:latin typeface="Cambria Math" panose="02040503050406030204" pitchFamily="18" charset="0"/>
                        </a:rPr>
                        <m:t>+</m:t>
                      </m:r>
                      <m:sSub>
                        <m:sSubPr>
                          <m:ctrlPr>
                            <a:rPr lang="es-MX" sz="2000" b="0" i="1" dirty="0" smtClean="0">
                              <a:latin typeface="Cambria Math" panose="02040503050406030204" pitchFamily="18" charset="0"/>
                              <a:ea typeface="Cambria Math" panose="02040503050406030204" pitchFamily="18" charset="0"/>
                            </a:rPr>
                          </m:ctrlPr>
                        </m:sSubPr>
                        <m:e>
                          <m:r>
                            <a:rPr lang="es-MX" sz="2000" i="1" dirty="0" smtClean="0">
                              <a:latin typeface="Cambria Math" panose="02040503050406030204" pitchFamily="18" charset="0"/>
                              <a:ea typeface="Cambria Math" panose="02040503050406030204" pitchFamily="18" charset="0"/>
                            </a:rPr>
                            <m:t>𝛽</m:t>
                          </m:r>
                        </m:e>
                        <m:sub>
                          <m:r>
                            <a:rPr lang="es-MX" sz="2000" b="0" i="1" dirty="0" smtClean="0">
                              <a:latin typeface="Cambria Math" panose="02040503050406030204" pitchFamily="18" charset="0"/>
                              <a:ea typeface="Cambria Math" panose="02040503050406030204" pitchFamily="18" charset="0"/>
                            </a:rPr>
                            <m:t>3</m:t>
                          </m:r>
                        </m:sub>
                      </m:sSub>
                      <m:r>
                        <a:rPr lang="es-MX" sz="2000" i="1" dirty="0" smtClean="0">
                          <a:latin typeface="Cambria Math" panose="02040503050406030204" pitchFamily="18" charset="0"/>
                        </a:rPr>
                        <m:t>𝑒𝑑𝑎𝑑</m:t>
                      </m:r>
                      <m:r>
                        <a:rPr lang="es-MX" sz="2000" i="1" dirty="0" smtClean="0">
                          <a:latin typeface="Cambria Math" panose="02040503050406030204" pitchFamily="18" charset="0"/>
                        </a:rPr>
                        <m:t>+</m:t>
                      </m:r>
                      <m:r>
                        <a:rPr lang="es-MX" sz="2000" b="0" i="1" dirty="0" smtClean="0">
                          <a:latin typeface="Cambria Math" panose="02040503050406030204" pitchFamily="18" charset="0"/>
                        </a:rPr>
                        <m:t>𝑢</m:t>
                      </m:r>
                    </m:oMath>
                  </m:oMathPara>
                </a14:m>
                <a:endParaRPr lang="es-MX" sz="2000" b="0" dirty="0"/>
              </a:p>
              <a:p>
                <a:pPr marL="0" indent="0" algn="just">
                  <a:buNone/>
                </a:pPr>
                <a:endParaRPr lang="es-ES" sz="2000" b="0" dirty="0"/>
              </a:p>
              <a:p>
                <a:pPr marL="0" indent="0" algn="just">
                  <a:buNone/>
                </a:pPr>
                <a:r>
                  <a:rPr lang="es-ES" sz="2000" b="0" dirty="0"/>
                  <a:t>VARIABLES ELEGIDAS:</a:t>
                </a:r>
                <a:endParaRPr lang="es-MX" sz="2000" b="0" dirty="0"/>
              </a:p>
              <a:p>
                <a:pPr algn="just"/>
                <a:r>
                  <a:rPr lang="es-MX" sz="2000" b="1" u="sng" dirty="0"/>
                  <a:t>promedio</a:t>
                </a:r>
                <a:r>
                  <a:rPr lang="es-MX" sz="2000" dirty="0"/>
                  <a:t>: representa el desempeño académico de cada alumno medido en una 		    </a:t>
                </a:r>
                <a:r>
                  <a:rPr lang="es-MX" sz="2000" i="1" u="sng" dirty="0"/>
                  <a:t>escala de puntos del 0 al 10</a:t>
                </a:r>
                <a:r>
                  <a:rPr lang="es-MX" sz="2000" dirty="0"/>
                  <a:t>. </a:t>
                </a:r>
              </a:p>
              <a:p>
                <a:pPr algn="just"/>
                <a:endParaRPr lang="es-MX" sz="2000" i="1" dirty="0"/>
              </a:p>
              <a:p>
                <a:pPr algn="just"/>
                <a:r>
                  <a:rPr lang="es-MX" sz="2000" b="1" u="sng" dirty="0"/>
                  <a:t>actividad</a:t>
                </a:r>
                <a:r>
                  <a:rPr lang="es-MX" sz="2000" i="1" dirty="0"/>
                  <a:t>:</a:t>
                </a:r>
                <a:r>
                  <a:rPr lang="es-MX" sz="2000" dirty="0"/>
                  <a:t> representa el número de </a:t>
                </a:r>
                <a:r>
                  <a:rPr lang="es-MX" sz="2000" i="1" u="sng" dirty="0"/>
                  <a:t>horas a la semana</a:t>
                </a:r>
                <a:r>
                  <a:rPr lang="es-MX" sz="2000" dirty="0"/>
                  <a:t> que dedica el 					   alumno a realizar actividades extracurriculares.</a:t>
                </a:r>
              </a:p>
              <a:p>
                <a:pPr algn="just"/>
                <a:endParaRPr lang="es-MX" sz="2000" dirty="0"/>
              </a:p>
              <a:p>
                <a:pPr algn="just"/>
                <a:r>
                  <a:rPr lang="es-MX" sz="2000" b="1" u="sng" dirty="0"/>
                  <a:t>gasto</a:t>
                </a:r>
                <a:r>
                  <a:rPr lang="es-MX" sz="2000" i="1" dirty="0"/>
                  <a:t>: </a:t>
                </a:r>
                <a:r>
                  <a:rPr lang="es-MX" sz="2000" dirty="0"/>
                  <a:t>representa el </a:t>
                </a:r>
                <a:r>
                  <a:rPr lang="es-MX" sz="2000" i="1" u="sng" dirty="0"/>
                  <a:t>ingreso semanal en pesos mexicanos</a:t>
                </a:r>
                <a:r>
                  <a:rPr lang="es-MX" sz="2000" dirty="0"/>
                  <a:t> que percibe cada 		   alumno.</a:t>
                </a:r>
              </a:p>
              <a:p>
                <a:pPr algn="just"/>
                <a:endParaRPr lang="es-MX" sz="2000" dirty="0"/>
              </a:p>
              <a:p>
                <a:pPr algn="just"/>
                <a:r>
                  <a:rPr lang="es-MX" sz="2000" b="1" u="sng" dirty="0"/>
                  <a:t>edad</a:t>
                </a:r>
                <a:r>
                  <a:rPr lang="es-MX" sz="2000" i="1" dirty="0"/>
                  <a:t>:</a:t>
                </a:r>
                <a:r>
                  <a:rPr lang="es-MX" sz="2000" dirty="0"/>
                  <a:t> representa la edad de cada alumno </a:t>
                </a:r>
                <a:r>
                  <a:rPr lang="es-MX" sz="2000" i="1" u="sng" dirty="0"/>
                  <a:t>en años</a:t>
                </a:r>
                <a:r>
                  <a:rPr lang="es-MX" sz="2000" dirty="0"/>
                  <a:t>.</a:t>
                </a:r>
              </a:p>
            </p:txBody>
          </p:sp>
        </mc:Choice>
        <mc:Fallback xmlns="">
          <p:sp>
            <p:nvSpPr>
              <p:cNvPr id="3" name="Marcador de contenido 2">
                <a:extLst>
                  <a:ext uri="{FF2B5EF4-FFF2-40B4-BE49-F238E27FC236}">
                    <a16:creationId xmlns:a16="http://schemas.microsoft.com/office/drawing/2014/main" id="{D9D04DA0-F276-4C54-A450-6CD9DFAD9B57}"/>
                  </a:ext>
                </a:extLst>
              </p:cNvPr>
              <p:cNvSpPr>
                <a:spLocks noGrp="1" noRot="1" noChangeAspect="1" noMove="1" noResize="1" noEditPoints="1" noAdjustHandles="1" noChangeArrowheads="1" noChangeShapeType="1" noTextEdit="1"/>
              </p:cNvSpPr>
              <p:nvPr>
                <p:ph idx="1"/>
              </p:nvPr>
            </p:nvSpPr>
            <p:spPr>
              <a:xfrm>
                <a:off x="677333" y="1076130"/>
                <a:ext cx="9175794" cy="5455299"/>
              </a:xfrm>
              <a:blipFill>
                <a:blip r:embed="rId2"/>
                <a:stretch>
                  <a:fillRect l="-664" t="-783" r="-731" b="-2908"/>
                </a:stretch>
              </a:blipFill>
            </p:spPr>
            <p:txBody>
              <a:bodyPr/>
              <a:lstStyle/>
              <a:p>
                <a:r>
                  <a:rPr lang="es-MX">
                    <a:noFill/>
                  </a:rPr>
                  <a:t> </a:t>
                </a:r>
              </a:p>
            </p:txBody>
          </p:sp>
        </mc:Fallback>
      </mc:AlternateContent>
    </p:spTree>
    <p:extLst>
      <p:ext uri="{BB962C8B-B14F-4D97-AF65-F5344CB8AC3E}">
        <p14:creationId xmlns:p14="http://schemas.microsoft.com/office/powerpoint/2010/main" val="92749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EF8B0F3B-8D40-4409-B325-3469173AF96B}"/>
              </a:ext>
            </a:extLst>
          </p:cNvPr>
          <p:cNvSpPr>
            <a:spLocks noGrp="1"/>
          </p:cNvSpPr>
          <p:nvPr>
            <p:ph type="title"/>
          </p:nvPr>
        </p:nvSpPr>
        <p:spPr>
          <a:xfrm>
            <a:off x="1283824" y="2528596"/>
            <a:ext cx="8308045" cy="1280395"/>
          </a:xfrm>
        </p:spPr>
        <p:txBody>
          <a:bodyPr>
            <a:normAutofit fontScale="90000"/>
          </a:bodyPr>
          <a:lstStyle/>
          <a:p>
            <a:r>
              <a:rPr lang="es-MX" sz="7200" dirty="0"/>
              <a:t>Desarrollo del Modelo</a:t>
            </a:r>
          </a:p>
        </p:txBody>
      </p:sp>
    </p:spTree>
    <p:extLst>
      <p:ext uri="{BB962C8B-B14F-4D97-AF65-F5344CB8AC3E}">
        <p14:creationId xmlns:p14="http://schemas.microsoft.com/office/powerpoint/2010/main" val="1331066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078FCE7-2AF7-4A5E-BCED-BFAF26F31473}"/>
              </a:ext>
            </a:extLst>
          </p:cNvPr>
          <p:cNvSpPr>
            <a:spLocks noGrp="1"/>
          </p:cNvSpPr>
          <p:nvPr>
            <p:ph type="title"/>
          </p:nvPr>
        </p:nvSpPr>
        <p:spPr>
          <a:xfrm>
            <a:off x="677334" y="609600"/>
            <a:ext cx="9353074" cy="1320800"/>
          </a:xfrm>
        </p:spPr>
        <p:txBody>
          <a:bodyPr>
            <a:normAutofit/>
          </a:bodyPr>
          <a:lstStyle/>
          <a:p>
            <a:r>
              <a:rPr lang="es-MX" sz="3600" b="1" dirty="0">
                <a:latin typeface="Arial" panose="020B0604020202020204" pitchFamily="34" charset="0"/>
                <a:cs typeface="Arial" panose="020B0604020202020204" pitchFamily="34" charset="0"/>
              </a:rPr>
              <a:t>Primera ecuación estimada del modelo de regresión lineal múltiple.</a:t>
            </a:r>
            <a:endParaRPr lang="es-MX" b="1"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0321C19-0057-4511-B6DF-327E110C67A9}"/>
                  </a:ext>
                </a:extLst>
              </p:cNvPr>
              <p:cNvSpPr>
                <a:spLocks noGrp="1"/>
              </p:cNvSpPr>
              <p:nvPr>
                <p:ph idx="1"/>
              </p:nvPr>
            </p:nvSpPr>
            <p:spPr>
              <a:xfrm>
                <a:off x="961053" y="2421846"/>
                <a:ext cx="10524931" cy="3880773"/>
              </a:xfrm>
            </p:spPr>
            <p:txBody>
              <a:bodyPr>
                <a:normAutofit/>
              </a:bodyPr>
              <a:lstStyle/>
              <a:p>
                <a:pPr marL="0" indent="0">
                  <a:buNone/>
                </a:pPr>
                <a:endParaRPr lang="es-MX"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𝑝𝑟𝑜𝑚𝑒𝑑𝑖𝑜</m:t>
                      </m:r>
                      <m:r>
                        <a:rPr lang="es-ES" sz="2400" b="0" i="1" smtClean="0">
                          <a:latin typeface="Cambria Math" panose="02040503050406030204" pitchFamily="18" charset="0"/>
                        </a:rPr>
                        <m:t>=</m:t>
                      </m:r>
                      <m:r>
                        <a:rPr lang="es-MX" sz="2400" b="0" i="1" smtClean="0">
                          <a:latin typeface="Cambria Math" panose="02040503050406030204" pitchFamily="18" charset="0"/>
                        </a:rPr>
                        <m:t>5.6150 −0.0157 </m:t>
                      </m:r>
                      <m:r>
                        <a:rPr lang="es-MX" sz="2400" b="0" i="1" smtClean="0">
                          <a:latin typeface="Cambria Math" panose="02040503050406030204" pitchFamily="18" charset="0"/>
                        </a:rPr>
                        <m:t>𝑎𝑐𝑡𝑖𝑣𝑖𝑑𝑎𝑑</m:t>
                      </m:r>
                      <m:r>
                        <a:rPr lang="es-MX" sz="2400" b="0" i="1" smtClean="0">
                          <a:latin typeface="Cambria Math" panose="02040503050406030204" pitchFamily="18" charset="0"/>
                        </a:rPr>
                        <m:t>+0.2161</m:t>
                      </m:r>
                      <m:func>
                        <m:funcPr>
                          <m:ctrlPr>
                            <a:rPr lang="es-MX" sz="2400" b="0" i="1" smtClean="0">
                              <a:latin typeface="Cambria Math" panose="02040503050406030204" pitchFamily="18" charset="0"/>
                            </a:rPr>
                          </m:ctrlPr>
                        </m:funcPr>
                        <m:fName>
                          <m:r>
                            <m:rPr>
                              <m:sty m:val="p"/>
                            </m:rPr>
                            <a:rPr lang="es-MX" sz="2400" b="0" i="0" smtClean="0">
                              <a:latin typeface="Cambria Math" panose="02040503050406030204" pitchFamily="18" charset="0"/>
                            </a:rPr>
                            <m:t>l</m:t>
                          </m:r>
                          <m:r>
                            <a:rPr lang="es-ES" sz="2400" b="0" i="1" smtClean="0">
                              <a:latin typeface="Cambria Math" panose="02040503050406030204" pitchFamily="18" charset="0"/>
                            </a:rPr>
                            <m:t>𝑛</m:t>
                          </m:r>
                        </m:fName>
                        <m:e>
                          <m:d>
                            <m:dPr>
                              <m:ctrlPr>
                                <a:rPr lang="es-MX" sz="2400" b="0" i="1" smtClean="0">
                                  <a:latin typeface="Cambria Math" panose="02040503050406030204" pitchFamily="18" charset="0"/>
                                </a:rPr>
                              </m:ctrlPr>
                            </m:dPr>
                            <m:e>
                              <m:r>
                                <a:rPr lang="es-MX" sz="2400" b="0" i="1" smtClean="0">
                                  <a:latin typeface="Cambria Math" panose="02040503050406030204" pitchFamily="18" charset="0"/>
                                </a:rPr>
                                <m:t>𝑔𝑎𝑠𝑡𝑜</m:t>
                              </m:r>
                            </m:e>
                          </m:d>
                        </m:e>
                      </m:func>
                      <m:r>
                        <a:rPr lang="es-MX" sz="2400" b="0" i="1" smtClean="0">
                          <a:latin typeface="Cambria Math" panose="02040503050406030204" pitchFamily="18" charset="0"/>
                        </a:rPr>
                        <m:t>+0.0350 </m:t>
                      </m:r>
                      <m:r>
                        <a:rPr lang="es-MX" sz="2400" b="0" i="1" smtClean="0">
                          <a:latin typeface="Cambria Math" panose="02040503050406030204" pitchFamily="18" charset="0"/>
                        </a:rPr>
                        <m:t>𝑒𝑑𝑎𝑑</m:t>
                      </m:r>
                    </m:oMath>
                  </m:oMathPara>
                </a14:m>
                <a:endParaRPr lang="es-MX" sz="2400" b="0" dirty="0"/>
              </a:p>
              <a:p>
                <a:pPr marL="0" indent="0">
                  <a:buNone/>
                </a:pPr>
                <a:endParaRPr lang="es-MX" sz="2400" dirty="0"/>
              </a:p>
              <a:p>
                <a:r>
                  <a:rPr lang="es-MX" sz="2400" dirty="0"/>
                  <a:t>Estimado a partir de 60 encuestas realizadas.</a:t>
                </a:r>
              </a:p>
              <a:p>
                <a:r>
                  <a:rPr lang="es-MX" sz="2400" dirty="0"/>
                  <a:t>Se aplica logaritmo natural al gasto dada la variación de los datos observados (min $21, Max $3200).</a:t>
                </a:r>
              </a:p>
            </p:txBody>
          </p:sp>
        </mc:Choice>
        <mc:Fallback xmlns="">
          <p:sp>
            <p:nvSpPr>
              <p:cNvPr id="3" name="Marcador de contenido 2">
                <a:extLst>
                  <a:ext uri="{FF2B5EF4-FFF2-40B4-BE49-F238E27FC236}">
                    <a16:creationId xmlns:a16="http://schemas.microsoft.com/office/drawing/2014/main" id="{50321C19-0057-4511-B6DF-327E110C67A9}"/>
                  </a:ext>
                </a:extLst>
              </p:cNvPr>
              <p:cNvSpPr>
                <a:spLocks noGrp="1" noRot="1" noChangeAspect="1" noMove="1" noResize="1" noEditPoints="1" noAdjustHandles="1" noChangeArrowheads="1" noChangeShapeType="1" noTextEdit="1"/>
              </p:cNvSpPr>
              <p:nvPr>
                <p:ph idx="1"/>
              </p:nvPr>
            </p:nvSpPr>
            <p:spPr>
              <a:xfrm>
                <a:off x="961053" y="2421846"/>
                <a:ext cx="10524931" cy="3880773"/>
              </a:xfrm>
              <a:blipFill>
                <a:blip r:embed="rId2"/>
                <a:stretch>
                  <a:fillRect l="-463"/>
                </a:stretch>
              </a:blipFill>
            </p:spPr>
            <p:txBody>
              <a:bodyPr/>
              <a:lstStyle/>
              <a:p>
                <a:r>
                  <a:rPr lang="es-MX">
                    <a:noFill/>
                  </a:rPr>
                  <a:t> </a:t>
                </a:r>
              </a:p>
            </p:txBody>
          </p:sp>
        </mc:Fallback>
      </mc:AlternateContent>
    </p:spTree>
    <p:extLst>
      <p:ext uri="{BB962C8B-B14F-4D97-AF65-F5344CB8AC3E}">
        <p14:creationId xmlns:p14="http://schemas.microsoft.com/office/powerpoint/2010/main" val="1842705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A8952A-FC19-496B-A9C6-BC2CCD24487D}"/>
              </a:ext>
            </a:extLst>
          </p:cNvPr>
          <p:cNvSpPr>
            <a:spLocks noGrp="1"/>
          </p:cNvSpPr>
          <p:nvPr>
            <p:ph type="title"/>
          </p:nvPr>
        </p:nvSpPr>
        <p:spPr>
          <a:xfrm>
            <a:off x="677334" y="320351"/>
            <a:ext cx="8596668" cy="887896"/>
          </a:xfrm>
        </p:spPr>
        <p:txBody>
          <a:bodyPr/>
          <a:lstStyle/>
          <a:p>
            <a:r>
              <a:rPr lang="es-MX" b="1" dirty="0"/>
              <a:t>Interpretación de los estimadores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D4BFBB7-AD3E-4865-8A77-29194B89A6AB}"/>
                  </a:ext>
                </a:extLst>
              </p:cNvPr>
              <p:cNvSpPr>
                <a:spLocks noGrp="1"/>
              </p:cNvSpPr>
              <p:nvPr>
                <p:ph idx="1"/>
              </p:nvPr>
            </p:nvSpPr>
            <p:spPr>
              <a:xfrm>
                <a:off x="677334" y="1208246"/>
                <a:ext cx="9082486" cy="5248537"/>
              </a:xfrm>
            </p:spPr>
            <p:txBody>
              <a:bodyPr>
                <a:noAutofit/>
              </a:bodyPr>
              <a:lstStyle/>
              <a:p>
                <a:pPr algn="just"/>
                <a:r>
                  <a:rPr lang="es-MX" sz="2400" dirty="0"/>
                  <a:t>El intercepto </a:t>
                </a:r>
                <a14:m>
                  <m:oMath xmlns:m="http://schemas.openxmlformats.org/officeDocument/2006/math">
                    <m:sSub>
                      <m:sSubPr>
                        <m:ctrlPr>
                          <a:rPr lang="es-MX" sz="2400" b="0" i="1" smtClean="0">
                            <a:highlight>
                              <a:srgbClr val="FFFF00"/>
                            </a:highlight>
                            <a:latin typeface="Cambria Math" panose="02040503050406030204" pitchFamily="18" charset="0"/>
                            <a:ea typeface="Cambria Math" panose="02040503050406030204" pitchFamily="18" charset="0"/>
                          </a:rPr>
                        </m:ctrlPr>
                      </m:sSubPr>
                      <m:e>
                        <m:r>
                          <a:rPr lang="es-MX" sz="2400" i="1" smtClean="0">
                            <a:highlight>
                              <a:srgbClr val="FFFF00"/>
                            </a:highlight>
                            <a:latin typeface="Cambria Math" panose="02040503050406030204" pitchFamily="18" charset="0"/>
                            <a:ea typeface="Cambria Math" panose="02040503050406030204" pitchFamily="18" charset="0"/>
                          </a:rPr>
                          <m:t>𝛽</m:t>
                        </m:r>
                      </m:e>
                      <m:sub>
                        <m:r>
                          <a:rPr lang="es-ES" sz="2400" b="0" i="1" smtClean="0">
                            <a:highlight>
                              <a:srgbClr val="FFFF00"/>
                            </a:highlight>
                            <a:latin typeface="Cambria Math" panose="02040503050406030204" pitchFamily="18" charset="0"/>
                            <a:ea typeface="Cambria Math" panose="02040503050406030204" pitchFamily="18" charset="0"/>
                          </a:rPr>
                          <m:t>0</m:t>
                        </m:r>
                      </m:sub>
                    </m:sSub>
                    <m:r>
                      <m:rPr>
                        <m:nor/>
                      </m:rPr>
                      <a:rPr lang="es-MX" sz="2400" dirty="0" smtClean="0">
                        <a:highlight>
                          <a:srgbClr val="FFFF00"/>
                        </a:highlight>
                      </a:rPr>
                      <m:t>=5.6150</m:t>
                    </m:r>
                  </m:oMath>
                </a14:m>
                <a:r>
                  <a:rPr lang="es-MX" sz="2400" dirty="0"/>
                  <a:t> se refiere al promedio mínimo que podría tener un alumno de ESFM. Suponiendo que no realiza actividades extracurriculares. (sin sentido para las otras variables)</a:t>
                </a:r>
              </a:p>
              <a:p>
                <a:pPr algn="just"/>
                <a:r>
                  <a:rPr lang="es-MX" sz="2400" dirty="0"/>
                  <a:t>El valor de</a:t>
                </a:r>
                <a14:m>
                  <m:oMath xmlns:m="http://schemas.openxmlformats.org/officeDocument/2006/math">
                    <m:r>
                      <a:rPr lang="es-MX" sz="2400" b="0" i="0" smtClean="0">
                        <a:latin typeface="Cambria Math" panose="02040503050406030204" pitchFamily="18" charset="0"/>
                        <a:ea typeface="Cambria Math" panose="02040503050406030204" pitchFamily="18" charset="0"/>
                      </a:rPr>
                      <m:t> </m:t>
                    </m:r>
                    <m:sSub>
                      <m:sSubPr>
                        <m:ctrlPr>
                          <a:rPr lang="es-MX" sz="2400" b="0" i="1" smtClean="0">
                            <a:highlight>
                              <a:srgbClr val="FFFF00"/>
                            </a:highlight>
                            <a:latin typeface="Cambria Math" panose="02040503050406030204" pitchFamily="18" charset="0"/>
                            <a:ea typeface="Cambria Math" panose="02040503050406030204" pitchFamily="18" charset="0"/>
                          </a:rPr>
                        </m:ctrlPr>
                      </m:sSubPr>
                      <m:e>
                        <m:r>
                          <a:rPr lang="es-MX" sz="2400" i="1" smtClean="0">
                            <a:highlight>
                              <a:srgbClr val="FFFF00"/>
                            </a:highlight>
                            <a:latin typeface="Cambria Math" panose="02040503050406030204" pitchFamily="18" charset="0"/>
                            <a:ea typeface="Cambria Math" panose="02040503050406030204" pitchFamily="18" charset="0"/>
                          </a:rPr>
                          <m:t>𝛽</m:t>
                        </m:r>
                      </m:e>
                      <m:sub>
                        <m:r>
                          <a:rPr lang="es-MX" sz="2400" b="0" i="1" smtClean="0">
                            <a:highlight>
                              <a:srgbClr val="FFFF00"/>
                            </a:highlight>
                            <a:latin typeface="Cambria Math" panose="02040503050406030204" pitchFamily="18" charset="0"/>
                            <a:ea typeface="Cambria Math" panose="02040503050406030204" pitchFamily="18" charset="0"/>
                          </a:rPr>
                          <m:t>1</m:t>
                        </m:r>
                      </m:sub>
                    </m:sSub>
                    <m:r>
                      <m:rPr>
                        <m:nor/>
                      </m:rPr>
                      <a:rPr lang="es-MX" sz="2400" dirty="0" smtClean="0">
                        <a:highlight>
                          <a:srgbClr val="FFFF00"/>
                        </a:highlight>
                      </a:rPr>
                      <m:t>=−0.0157</m:t>
                    </m:r>
                  </m:oMath>
                </a14:m>
                <a:r>
                  <a:rPr lang="es-MX" sz="2400" dirty="0"/>
                  <a:t> nos indica que para cada </a:t>
                </a:r>
                <a:r>
                  <a:rPr lang="es-MX" sz="2400" dirty="0">
                    <a:highlight>
                      <a:srgbClr val="00FFFF"/>
                    </a:highlight>
                  </a:rPr>
                  <a:t>hora</a:t>
                </a:r>
                <a:r>
                  <a:rPr lang="es-MX" sz="2400" dirty="0"/>
                  <a:t> </a:t>
                </a:r>
                <a:r>
                  <a:rPr lang="es-MX" sz="2400" dirty="0">
                    <a:highlight>
                      <a:srgbClr val="00FFFF"/>
                    </a:highlight>
                  </a:rPr>
                  <a:t>extra</a:t>
                </a:r>
                <a:r>
                  <a:rPr lang="es-MX" sz="2400" dirty="0"/>
                  <a:t> que invierta un alumno en actividades extracurriculares, su promedio disminuirá en casi dos centésimas de </a:t>
                </a:r>
                <a:r>
                  <a:rPr lang="es-MX" sz="2400" dirty="0">
                    <a:highlight>
                      <a:srgbClr val="00FF00"/>
                    </a:highlight>
                  </a:rPr>
                  <a:t>punto</a:t>
                </a:r>
                <a:r>
                  <a:rPr lang="es-MX" sz="2400" dirty="0"/>
                  <a:t>.</a:t>
                </a:r>
              </a:p>
              <a:p>
                <a:pPr algn="just"/>
                <a:r>
                  <a:rPr lang="es-MX" sz="2400" b="0" dirty="0">
                    <a:ea typeface="Cambria Math" panose="02040503050406030204" pitchFamily="18" charset="0"/>
                  </a:rPr>
                  <a:t>El </a:t>
                </a:r>
                <a:r>
                  <a:rPr lang="es-MX" sz="2400" dirty="0"/>
                  <a:t>estimador</a:t>
                </a:r>
                <a14:m>
                  <m:oMath xmlns:m="http://schemas.openxmlformats.org/officeDocument/2006/math">
                    <m:r>
                      <a:rPr lang="es-MX" sz="2400" b="0" i="0" smtClean="0">
                        <a:latin typeface="Cambria Math" panose="02040503050406030204" pitchFamily="18" charset="0"/>
                        <a:ea typeface="Cambria Math" panose="02040503050406030204" pitchFamily="18" charset="0"/>
                      </a:rPr>
                      <m:t> </m:t>
                    </m:r>
                    <m:sSub>
                      <m:sSubPr>
                        <m:ctrlPr>
                          <a:rPr lang="es-MX" sz="2400" b="0" i="1" smtClean="0">
                            <a:highlight>
                              <a:srgbClr val="FFFF00"/>
                            </a:highlight>
                            <a:latin typeface="Cambria Math" panose="02040503050406030204" pitchFamily="18" charset="0"/>
                            <a:ea typeface="Cambria Math" panose="02040503050406030204" pitchFamily="18" charset="0"/>
                          </a:rPr>
                        </m:ctrlPr>
                      </m:sSubPr>
                      <m:e>
                        <m:r>
                          <a:rPr lang="es-MX" sz="2400" i="1" smtClean="0">
                            <a:highlight>
                              <a:srgbClr val="FFFF00"/>
                            </a:highlight>
                            <a:latin typeface="Cambria Math" panose="02040503050406030204" pitchFamily="18" charset="0"/>
                            <a:ea typeface="Cambria Math" panose="02040503050406030204" pitchFamily="18" charset="0"/>
                          </a:rPr>
                          <m:t>𝛽</m:t>
                        </m:r>
                      </m:e>
                      <m:sub>
                        <m:r>
                          <a:rPr lang="es-MX" sz="2400" b="0" i="1" smtClean="0">
                            <a:highlight>
                              <a:srgbClr val="FFFF00"/>
                            </a:highlight>
                            <a:latin typeface="Cambria Math" panose="02040503050406030204" pitchFamily="18" charset="0"/>
                            <a:ea typeface="Cambria Math" panose="02040503050406030204" pitchFamily="18" charset="0"/>
                          </a:rPr>
                          <m:t>2</m:t>
                        </m:r>
                      </m:sub>
                    </m:sSub>
                    <m:r>
                      <a:rPr lang="es-MX" sz="2400" b="0" i="1" smtClean="0">
                        <a:highlight>
                          <a:srgbClr val="FFFF00"/>
                        </a:highlight>
                        <a:latin typeface="Cambria Math" panose="02040503050406030204" pitchFamily="18" charset="0"/>
                        <a:ea typeface="Cambria Math" panose="02040503050406030204" pitchFamily="18" charset="0"/>
                      </a:rPr>
                      <m:t>=</m:t>
                    </m:r>
                    <m:r>
                      <m:rPr>
                        <m:nor/>
                      </m:rPr>
                      <a:rPr lang="es-MX" sz="2400" dirty="0" smtClean="0">
                        <a:highlight>
                          <a:srgbClr val="FFFF00"/>
                        </a:highlight>
                      </a:rPr>
                      <m:t>0.2161</m:t>
                    </m:r>
                  </m:oMath>
                </a14:m>
                <a:r>
                  <a:rPr lang="es-MX" sz="2400" dirty="0"/>
                  <a:t> indica que para cada incremento de </a:t>
                </a:r>
                <a:r>
                  <a:rPr lang="es-MX" sz="2400" dirty="0">
                    <a:highlight>
                      <a:srgbClr val="00FFFF"/>
                    </a:highlight>
                  </a:rPr>
                  <a:t>1% en el gasto</a:t>
                </a:r>
                <a:r>
                  <a:rPr lang="es-MX" sz="2400" dirty="0"/>
                  <a:t> semanal del alumno, su promedio aumentará en 0.0022 </a:t>
                </a:r>
                <a:r>
                  <a:rPr lang="es-MX" sz="2400" dirty="0">
                    <a:highlight>
                      <a:srgbClr val="00FF00"/>
                    </a:highlight>
                  </a:rPr>
                  <a:t>punto</a:t>
                </a:r>
                <a:r>
                  <a:rPr lang="es-MX" sz="2400" dirty="0"/>
                  <a:t> (2.2 milésimas de punto :c).</a:t>
                </a:r>
              </a:p>
              <a:p>
                <a:pPr algn="just"/>
                <a14:m>
                  <m:oMath xmlns:m="http://schemas.openxmlformats.org/officeDocument/2006/math">
                    <m:sSub>
                      <m:sSubPr>
                        <m:ctrlPr>
                          <a:rPr lang="es-MX" sz="2400" b="0" i="1" smtClean="0">
                            <a:highlight>
                              <a:srgbClr val="FFFF00"/>
                            </a:highlight>
                            <a:latin typeface="Cambria Math" panose="02040503050406030204" pitchFamily="18" charset="0"/>
                            <a:ea typeface="Cambria Math" panose="02040503050406030204" pitchFamily="18" charset="0"/>
                          </a:rPr>
                        </m:ctrlPr>
                      </m:sSubPr>
                      <m:e>
                        <m:r>
                          <a:rPr lang="es-MX" sz="2400" i="1" smtClean="0">
                            <a:highlight>
                              <a:srgbClr val="FFFF00"/>
                            </a:highlight>
                            <a:latin typeface="Cambria Math" panose="02040503050406030204" pitchFamily="18" charset="0"/>
                            <a:ea typeface="Cambria Math" panose="02040503050406030204" pitchFamily="18" charset="0"/>
                          </a:rPr>
                          <m:t>𝛽</m:t>
                        </m:r>
                      </m:e>
                      <m:sub>
                        <m:r>
                          <a:rPr lang="es-MX" sz="2400" b="0" i="1" smtClean="0">
                            <a:highlight>
                              <a:srgbClr val="FFFF00"/>
                            </a:highlight>
                            <a:latin typeface="Cambria Math" panose="02040503050406030204" pitchFamily="18" charset="0"/>
                            <a:ea typeface="Cambria Math" panose="02040503050406030204" pitchFamily="18" charset="0"/>
                          </a:rPr>
                          <m:t>3</m:t>
                        </m:r>
                      </m:sub>
                    </m:sSub>
                    <m:r>
                      <a:rPr lang="es-MX" sz="2400" b="0" i="1" smtClean="0">
                        <a:highlight>
                          <a:srgbClr val="FFFF00"/>
                        </a:highlight>
                        <a:latin typeface="Cambria Math" panose="02040503050406030204" pitchFamily="18" charset="0"/>
                        <a:ea typeface="Cambria Math" panose="02040503050406030204" pitchFamily="18" charset="0"/>
                      </a:rPr>
                      <m:t>=</m:t>
                    </m:r>
                    <m:r>
                      <m:rPr>
                        <m:nor/>
                      </m:rPr>
                      <a:rPr lang="es-MX" sz="2400" dirty="0" smtClean="0">
                        <a:highlight>
                          <a:srgbClr val="FFFF00"/>
                        </a:highlight>
                      </a:rPr>
                      <m:t>0.0350</m:t>
                    </m:r>
                  </m:oMath>
                </a14:m>
                <a:r>
                  <a:rPr lang="es-MX" sz="2400" dirty="0"/>
                  <a:t> implica que para cada </a:t>
                </a:r>
                <a:r>
                  <a:rPr lang="es-MX" sz="2400" dirty="0">
                    <a:highlight>
                      <a:srgbClr val="00FFFF"/>
                    </a:highlight>
                  </a:rPr>
                  <a:t>año</a:t>
                </a:r>
                <a:r>
                  <a:rPr lang="es-MX" sz="2400" dirty="0"/>
                  <a:t> de edad que va adquiriendo un alumno, su promedio aumentará en 3 centésimas de </a:t>
                </a:r>
                <a:r>
                  <a:rPr lang="es-MX" sz="2400" dirty="0">
                    <a:highlight>
                      <a:srgbClr val="00FF00"/>
                    </a:highlight>
                  </a:rPr>
                  <a:t>punto</a:t>
                </a:r>
                <a:r>
                  <a:rPr lang="es-MX" sz="2400" dirty="0"/>
                  <a:t>.</a:t>
                </a:r>
              </a:p>
            </p:txBody>
          </p:sp>
        </mc:Choice>
        <mc:Fallback xmlns="">
          <p:sp>
            <p:nvSpPr>
              <p:cNvPr id="3" name="Marcador de contenido 2">
                <a:extLst>
                  <a:ext uri="{FF2B5EF4-FFF2-40B4-BE49-F238E27FC236}">
                    <a16:creationId xmlns:a16="http://schemas.microsoft.com/office/drawing/2014/main" id="{7D4BFBB7-AD3E-4865-8A77-29194B89A6AB}"/>
                  </a:ext>
                </a:extLst>
              </p:cNvPr>
              <p:cNvSpPr>
                <a:spLocks noGrp="1" noRot="1" noChangeAspect="1" noMove="1" noResize="1" noEditPoints="1" noAdjustHandles="1" noChangeArrowheads="1" noChangeShapeType="1" noTextEdit="1"/>
              </p:cNvSpPr>
              <p:nvPr>
                <p:ph idx="1"/>
              </p:nvPr>
            </p:nvSpPr>
            <p:spPr>
              <a:xfrm>
                <a:off x="677334" y="1208246"/>
                <a:ext cx="9082486" cy="5248537"/>
              </a:xfrm>
              <a:blipFill>
                <a:blip r:embed="rId2"/>
                <a:stretch>
                  <a:fillRect l="-537" t="-929" r="-1074" b="-2207"/>
                </a:stretch>
              </a:blipFill>
            </p:spPr>
            <p:txBody>
              <a:bodyPr/>
              <a:lstStyle/>
              <a:p>
                <a:r>
                  <a:rPr lang="es-MX">
                    <a:noFill/>
                  </a:rPr>
                  <a:t> </a:t>
                </a:r>
              </a:p>
            </p:txBody>
          </p:sp>
        </mc:Fallback>
      </mc:AlternateContent>
    </p:spTree>
    <p:extLst>
      <p:ext uri="{BB962C8B-B14F-4D97-AF65-F5344CB8AC3E}">
        <p14:creationId xmlns:p14="http://schemas.microsoft.com/office/powerpoint/2010/main" val="50578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5956731" cy="659363"/>
          </a:xfrm>
        </p:spPr>
        <p:txBody>
          <a:bodyPr/>
          <a:lstStyle/>
          <a:p>
            <a:r>
              <a:rPr lang="es-ES" b="1" dirty="0"/>
              <a:t>Análisis de sensibilidad</a:t>
            </a:r>
            <a:endParaRPr lang="es-MX" b="1"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77334" y="1390262"/>
                <a:ext cx="9166462" cy="2976466"/>
              </a:xfrm>
            </p:spPr>
            <p:txBody>
              <a:bodyPr/>
              <a:lstStyle/>
              <a:p>
                <a:pPr marL="0" indent="0" algn="just">
                  <a:buNone/>
                </a:pPr>
                <a:r>
                  <a:rPr lang="es-ES" sz="2400" dirty="0"/>
                  <a:t>La elasticidad mide la sensibilidad o respuesta porcentual de la variable dependiente a un cambio porcentual en una variable independiente específica.</a:t>
                </a:r>
              </a:p>
              <a:p>
                <a:pPr marL="0" indent="0" algn="just">
                  <a:buNone/>
                </a:pPr>
                <a:r>
                  <a:rPr lang="es-ES" sz="2400" dirty="0"/>
                  <a:t>ELASTICIDAD DEL PROMEDIO CON RESPECTO A LAS HORAS DE ACTIVIDAD </a:t>
                </a:r>
                <a:endParaRPr lang="es-ES" sz="2400" i="1" dirty="0">
                  <a:latin typeface="Cambria Math" panose="02040503050406030204" pitchFamily="18" charset="0"/>
                  <a:ea typeface="Cambria Math" panose="02040503050406030204" pitchFamily="18" charset="0"/>
                </a:endParaRPr>
              </a:p>
              <a:p>
                <a:pPr algn="just"/>
                <a14:m>
                  <m:oMath xmlns:m="http://schemas.openxmlformats.org/officeDocument/2006/math">
                    <m:r>
                      <a:rPr lang="es-ES" sz="2400" i="1" smtClean="0">
                        <a:latin typeface="Cambria Math" panose="02040503050406030204" pitchFamily="18" charset="0"/>
                        <a:ea typeface="Cambria Math" panose="02040503050406030204" pitchFamily="18" charset="0"/>
                      </a:rPr>
                      <m:t>𝜀</m:t>
                    </m:r>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d>
                          <m:dPr>
                            <m:ctrlPr>
                              <a:rPr lang="es-ES" sz="2400" b="0" i="1" smtClean="0">
                                <a:latin typeface="Cambria Math" panose="02040503050406030204" pitchFamily="18" charset="0"/>
                                <a:ea typeface="Cambria Math" panose="02040503050406030204" pitchFamily="18" charset="0"/>
                              </a:rPr>
                            </m:ctrlPr>
                          </m:dPr>
                          <m:e>
                            <m:r>
                              <a:rPr lang="es-ES" sz="2400" b="0" i="1" smtClean="0">
                                <a:latin typeface="Cambria Math" panose="02040503050406030204" pitchFamily="18" charset="0"/>
                                <a:ea typeface="Cambria Math" panose="02040503050406030204" pitchFamily="18" charset="0"/>
                              </a:rPr>
                              <m:t>h𝑜𝑟𝑎𝑠</m:t>
                            </m:r>
                            <m:r>
                              <a:rPr lang="es-ES" sz="2400" b="0" i="1" smtClean="0">
                                <a:latin typeface="Cambria Math" panose="02040503050406030204" pitchFamily="18" charset="0"/>
                                <a:ea typeface="Cambria Math" panose="02040503050406030204" pitchFamily="18" charset="0"/>
                              </a:rPr>
                              <m:t> </m:t>
                            </m:r>
                            <m:r>
                              <a:rPr lang="es-ES" sz="2400" b="0" i="1" smtClean="0">
                                <a:latin typeface="Cambria Math" panose="02040503050406030204" pitchFamily="18" charset="0"/>
                                <a:ea typeface="Cambria Math" panose="02040503050406030204" pitchFamily="18" charset="0"/>
                              </a:rPr>
                              <m:t>𝑑𝑒</m:t>
                            </m:r>
                            <m:r>
                              <a:rPr lang="es-ES" sz="2400" b="0" i="1" smtClean="0">
                                <a:latin typeface="Cambria Math" panose="02040503050406030204" pitchFamily="18" charset="0"/>
                                <a:ea typeface="Cambria Math" panose="02040503050406030204" pitchFamily="18" charset="0"/>
                              </a:rPr>
                              <m:t> </m:t>
                            </m:r>
                            <m:r>
                              <a:rPr lang="es-ES" sz="2400" b="0" i="1" smtClean="0">
                                <a:latin typeface="Cambria Math" panose="02040503050406030204" pitchFamily="18" charset="0"/>
                                <a:ea typeface="Cambria Math" panose="02040503050406030204" pitchFamily="18" charset="0"/>
                              </a:rPr>
                              <m:t>𝑎𝑐𝑡𝑖𝑣𝑖𝑑𝑎𝑑</m:t>
                            </m:r>
                          </m:e>
                        </m:d>
                        <m:r>
                          <a:rPr lang="es-ES" sz="2400" b="0" i="1" smtClean="0">
                            <a:latin typeface="Cambria Math" panose="02040503050406030204" pitchFamily="18" charset="0"/>
                            <a:ea typeface="Cambria Math" panose="02040503050406030204" pitchFamily="18" charset="0"/>
                          </a:rPr>
                          <m:t>∗</m:t>
                        </m:r>
                        <m:r>
                          <m:rPr>
                            <m:nor/>
                          </m:rPr>
                          <a:rPr lang="es-ES" sz="2400" dirty="0"/>
                          <m:t>(</m:t>
                        </m:r>
                        <m:r>
                          <a:rPr lang="es-MX" sz="2400" i="1">
                            <a:latin typeface="Cambria Math" panose="02040503050406030204" pitchFamily="18" charset="0"/>
                          </a:rPr>
                          <m:t>−0.0157 </m:t>
                        </m:r>
                        <m:r>
                          <m:rPr>
                            <m:nor/>
                          </m:rPr>
                          <a:rPr lang="es-ES" sz="2400" dirty="0"/>
                          <m:t>) </m:t>
                        </m:r>
                      </m:num>
                      <m:den>
                        <m:r>
                          <a:rPr lang="es-ES" sz="2400" b="0" i="1" smtClean="0">
                            <a:latin typeface="Cambria Math" panose="02040503050406030204" pitchFamily="18" charset="0"/>
                            <a:ea typeface="Cambria Math" panose="02040503050406030204" pitchFamily="18" charset="0"/>
                          </a:rPr>
                          <m:t>𝑝𝑟𝑜𝑚𝑒𝑑𝑖𝑜</m:t>
                        </m:r>
                      </m:den>
                    </m:f>
                  </m:oMath>
                </a14:m>
                <a:endParaRPr lang="es-ES" dirty="0"/>
              </a:p>
              <a:p>
                <a:endParaRPr lang="es-ES" dirty="0"/>
              </a:p>
              <a:p>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77334" y="1390262"/>
                <a:ext cx="9166462" cy="2976466"/>
              </a:xfrm>
              <a:blipFill>
                <a:blip r:embed="rId2"/>
                <a:stretch>
                  <a:fillRect l="-997" t="-1639" r="-997"/>
                </a:stretch>
              </a:blipFill>
            </p:spPr>
            <p:txBody>
              <a:bodyPr/>
              <a:lstStyle/>
              <a:p>
                <a:r>
                  <a:rPr lang="es-MX">
                    <a:noFill/>
                  </a:rPr>
                  <a:t> </a:t>
                </a:r>
              </a:p>
            </p:txBody>
          </p:sp>
        </mc:Fallback>
      </mc:AlternateContent>
      <p:pic>
        <p:nvPicPr>
          <p:cNvPr id="5" name="Imagen 4"/>
          <p:cNvPicPr>
            <a:picLocks noChangeAspect="1"/>
          </p:cNvPicPr>
          <p:nvPr/>
        </p:nvPicPr>
        <p:blipFill>
          <a:blip r:embed="rId3"/>
          <a:stretch>
            <a:fillRect/>
          </a:stretch>
        </p:blipFill>
        <p:spPr>
          <a:xfrm>
            <a:off x="6014970" y="3212843"/>
            <a:ext cx="999750" cy="3100867"/>
          </a:xfrm>
          <a:prstGeom prst="rect">
            <a:avLst/>
          </a:prstGeom>
        </p:spPr>
      </p:pic>
      <p:sp>
        <p:nvSpPr>
          <p:cNvPr id="6" name="CuadroTexto 5"/>
          <p:cNvSpPr txBox="1"/>
          <p:nvPr/>
        </p:nvSpPr>
        <p:spPr>
          <a:xfrm>
            <a:off x="827836" y="4901137"/>
            <a:ext cx="4655975" cy="923330"/>
          </a:xfrm>
          <a:prstGeom prst="rect">
            <a:avLst/>
          </a:prstGeom>
          <a:noFill/>
        </p:spPr>
        <p:txBody>
          <a:bodyPr wrap="square" rtlCol="0">
            <a:spAutoFit/>
          </a:bodyPr>
          <a:lstStyle/>
          <a:p>
            <a:pPr algn="just"/>
            <a:r>
              <a:rPr lang="es-ES" dirty="0"/>
              <a:t>De acuerdo a este análisis, el promedio no es sensible a cambios en las horas de actividad</a:t>
            </a:r>
            <a:endParaRPr lang="es-MX" dirty="0"/>
          </a:p>
        </p:txBody>
      </p:sp>
    </p:spTree>
    <p:extLst>
      <p:ext uri="{BB962C8B-B14F-4D97-AF65-F5344CB8AC3E}">
        <p14:creationId xmlns:p14="http://schemas.microsoft.com/office/powerpoint/2010/main" val="2426757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5956731" cy="659363"/>
          </a:xfrm>
        </p:spPr>
        <p:txBody>
          <a:bodyPr/>
          <a:lstStyle/>
          <a:p>
            <a:r>
              <a:rPr lang="es-ES" b="1" dirty="0"/>
              <a:t>Análisis de sensibilidad</a:t>
            </a:r>
            <a:endParaRPr lang="es-MX" b="1"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77334" y="1390261"/>
                <a:ext cx="9166462" cy="4651101"/>
              </a:xfrm>
            </p:spPr>
            <p:txBody>
              <a:bodyPr/>
              <a:lstStyle/>
              <a:p>
                <a:pPr marL="0" indent="0">
                  <a:buNone/>
                </a:pPr>
                <a:r>
                  <a:rPr lang="es-ES" sz="2400" dirty="0"/>
                  <a:t>ELASTICIDAD DEL PROMEDIO CON RESPECTO AL INGRESO</a:t>
                </a:r>
                <a:endParaRPr lang="es-ES" sz="2400" i="1" dirty="0">
                  <a:latin typeface="Cambria Math" panose="02040503050406030204" pitchFamily="18" charset="0"/>
                  <a:ea typeface="Cambria Math" panose="02040503050406030204" pitchFamily="18" charset="0"/>
                </a:endParaRPr>
              </a:p>
              <a:p>
                <a14:m>
                  <m:oMath xmlns:m="http://schemas.openxmlformats.org/officeDocument/2006/math">
                    <m:r>
                      <a:rPr lang="es-ES" sz="2400" i="1" smtClean="0">
                        <a:latin typeface="Cambria Math" panose="02040503050406030204" pitchFamily="18" charset="0"/>
                        <a:ea typeface="Cambria Math" panose="02040503050406030204" pitchFamily="18" charset="0"/>
                      </a:rPr>
                      <m:t>𝜀</m:t>
                    </m:r>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 </m:t>
                        </m:r>
                        <m:r>
                          <m:rPr>
                            <m:nor/>
                          </m:rPr>
                          <a:rPr lang="es-ES" sz="2400" dirty="0"/>
                          <m:t>(</m:t>
                        </m:r>
                        <m:r>
                          <a:rPr lang="es-ES" sz="2400" b="0" i="1" dirty="0" smtClean="0">
                            <a:latin typeface="Cambria Math" panose="02040503050406030204" pitchFamily="18" charset="0"/>
                          </a:rPr>
                          <m:t>0.2161</m:t>
                        </m:r>
                        <m:r>
                          <a:rPr lang="es-MX" sz="2400" i="1">
                            <a:latin typeface="Cambria Math" panose="02040503050406030204" pitchFamily="18" charset="0"/>
                          </a:rPr>
                          <m:t> </m:t>
                        </m:r>
                        <m:r>
                          <m:rPr>
                            <m:nor/>
                          </m:rPr>
                          <a:rPr lang="es-ES" sz="2400" dirty="0"/>
                          <m:t>) </m:t>
                        </m:r>
                      </m:num>
                      <m:den>
                        <m:r>
                          <a:rPr lang="es-ES" sz="2400" b="0" i="1" smtClean="0">
                            <a:latin typeface="Cambria Math" panose="02040503050406030204" pitchFamily="18" charset="0"/>
                            <a:ea typeface="Cambria Math" panose="02040503050406030204" pitchFamily="18" charset="0"/>
                          </a:rPr>
                          <m:t>𝑝𝑟𝑜𝑚𝑒𝑑𝑖𝑜</m:t>
                        </m:r>
                      </m:den>
                    </m:f>
                  </m:oMath>
                </a14:m>
                <a:endParaRPr lang="es-ES" dirty="0"/>
              </a:p>
              <a:p>
                <a:endParaRPr lang="es-ES" dirty="0"/>
              </a:p>
              <a:p>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77334" y="1390261"/>
                <a:ext cx="9166462" cy="4651101"/>
              </a:xfrm>
              <a:blipFill>
                <a:blip r:embed="rId2"/>
                <a:stretch>
                  <a:fillRect l="-997" t="-1048"/>
                </a:stretch>
              </a:blipFill>
            </p:spPr>
            <p:txBody>
              <a:bodyPr/>
              <a:lstStyle/>
              <a:p>
                <a:r>
                  <a:rPr lang="es-MX">
                    <a:noFill/>
                  </a:rPr>
                  <a:t> </a:t>
                </a:r>
              </a:p>
            </p:txBody>
          </p:sp>
        </mc:Fallback>
      </mc:AlternateContent>
      <p:pic>
        <p:nvPicPr>
          <p:cNvPr id="5" name="Imagen 4"/>
          <p:cNvPicPr>
            <a:picLocks noChangeAspect="1"/>
          </p:cNvPicPr>
          <p:nvPr/>
        </p:nvPicPr>
        <p:blipFill>
          <a:blip r:embed="rId3"/>
          <a:stretch>
            <a:fillRect/>
          </a:stretch>
        </p:blipFill>
        <p:spPr>
          <a:xfrm>
            <a:off x="3249193" y="2011651"/>
            <a:ext cx="1584064" cy="4453486"/>
          </a:xfrm>
          <a:prstGeom prst="rect">
            <a:avLst/>
          </a:prstGeom>
        </p:spPr>
      </p:pic>
      <p:sp>
        <p:nvSpPr>
          <p:cNvPr id="6" name="CuadroTexto 5"/>
          <p:cNvSpPr txBox="1"/>
          <p:nvPr/>
        </p:nvSpPr>
        <p:spPr>
          <a:xfrm>
            <a:off x="5477069" y="2892490"/>
            <a:ext cx="3909527" cy="923330"/>
          </a:xfrm>
          <a:prstGeom prst="rect">
            <a:avLst/>
          </a:prstGeom>
          <a:noFill/>
        </p:spPr>
        <p:txBody>
          <a:bodyPr wrap="square" rtlCol="0">
            <a:spAutoFit/>
          </a:bodyPr>
          <a:lstStyle/>
          <a:p>
            <a:pPr algn="just"/>
            <a:r>
              <a:rPr lang="es-ES" dirty="0"/>
              <a:t>El análisis de la elasticidad nos dice que el promedio es sensible a cambios en el ingreso semanal</a:t>
            </a:r>
            <a:endParaRPr lang="es-MX" dirty="0"/>
          </a:p>
        </p:txBody>
      </p:sp>
    </p:spTree>
    <p:extLst>
      <p:ext uri="{BB962C8B-B14F-4D97-AF65-F5344CB8AC3E}">
        <p14:creationId xmlns:p14="http://schemas.microsoft.com/office/powerpoint/2010/main" val="284593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5956731" cy="659363"/>
          </a:xfrm>
        </p:spPr>
        <p:txBody>
          <a:bodyPr/>
          <a:lstStyle/>
          <a:p>
            <a:r>
              <a:rPr lang="es-ES" b="1" dirty="0"/>
              <a:t>Análisis de sensibilidad</a:t>
            </a:r>
            <a:endParaRPr lang="es-MX" b="1"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77334" y="1390261"/>
                <a:ext cx="9166462" cy="4651101"/>
              </a:xfrm>
            </p:spPr>
            <p:txBody>
              <a:bodyPr/>
              <a:lstStyle/>
              <a:p>
                <a:pPr marL="0" indent="0">
                  <a:buNone/>
                </a:pPr>
                <a:r>
                  <a:rPr lang="es-ES" sz="2400" dirty="0"/>
                  <a:t>ELASTICIDAD DEL PROMEDIO CON RESPECTO A LA EDAD</a:t>
                </a:r>
                <a:endParaRPr lang="es-ES" sz="2400" i="1" dirty="0">
                  <a:latin typeface="Cambria Math" panose="02040503050406030204" pitchFamily="18" charset="0"/>
                  <a:ea typeface="Cambria Math" panose="02040503050406030204" pitchFamily="18" charset="0"/>
                </a:endParaRPr>
              </a:p>
              <a:p>
                <a14:m>
                  <m:oMath xmlns:m="http://schemas.openxmlformats.org/officeDocument/2006/math">
                    <m:r>
                      <a:rPr lang="es-ES" sz="2400" i="1">
                        <a:latin typeface="Cambria Math" panose="02040503050406030204" pitchFamily="18" charset="0"/>
                        <a:ea typeface="Cambria Math" panose="02040503050406030204" pitchFamily="18" charset="0"/>
                      </a:rPr>
                      <m:t>𝜀</m:t>
                    </m:r>
                    <m:r>
                      <a:rPr lang="es-ES" sz="2400" i="1">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ea typeface="Cambria Math" panose="02040503050406030204" pitchFamily="18" charset="0"/>
                          </a:rPr>
                        </m:ctrlPr>
                      </m:fPr>
                      <m:num>
                        <m:d>
                          <m:dPr>
                            <m:ctrlPr>
                              <a:rPr lang="es-ES" sz="2400" i="1">
                                <a:latin typeface="Cambria Math" panose="02040503050406030204" pitchFamily="18" charset="0"/>
                                <a:ea typeface="Cambria Math" panose="02040503050406030204" pitchFamily="18" charset="0"/>
                              </a:rPr>
                            </m:ctrlPr>
                          </m:dPr>
                          <m:e>
                            <m:r>
                              <a:rPr lang="es-ES" sz="2400" b="0" i="1" smtClean="0">
                                <a:latin typeface="Cambria Math" panose="02040503050406030204" pitchFamily="18" charset="0"/>
                                <a:ea typeface="Cambria Math" panose="02040503050406030204" pitchFamily="18" charset="0"/>
                              </a:rPr>
                              <m:t>𝑒𝑑𝑎</m:t>
                            </m:r>
                            <m:r>
                              <a:rPr lang="es-ES" sz="2400" i="1">
                                <a:latin typeface="Cambria Math" panose="02040503050406030204" pitchFamily="18" charset="0"/>
                                <a:ea typeface="Cambria Math" panose="02040503050406030204" pitchFamily="18" charset="0"/>
                              </a:rPr>
                              <m:t>𝑑</m:t>
                            </m:r>
                          </m:e>
                        </m:d>
                        <m:r>
                          <a:rPr lang="es-ES" sz="2400" i="1">
                            <a:latin typeface="Cambria Math" panose="02040503050406030204" pitchFamily="18" charset="0"/>
                            <a:ea typeface="Cambria Math" panose="02040503050406030204" pitchFamily="18" charset="0"/>
                          </a:rPr>
                          <m:t>∗</m:t>
                        </m:r>
                        <m:r>
                          <m:rPr>
                            <m:nor/>
                          </m:rPr>
                          <a:rPr lang="es-ES" sz="2400" dirty="0"/>
                          <m:t>(</m:t>
                        </m:r>
                        <m:r>
                          <a:rPr lang="es-ES" sz="2400" b="0" i="1" smtClean="0">
                            <a:latin typeface="Cambria Math" panose="02040503050406030204" pitchFamily="18" charset="0"/>
                          </a:rPr>
                          <m:t>0.0350</m:t>
                        </m:r>
                        <m:r>
                          <m:rPr>
                            <m:nor/>
                          </m:rPr>
                          <a:rPr lang="es-ES" sz="2400" dirty="0"/>
                          <m:t>) </m:t>
                        </m:r>
                      </m:num>
                      <m:den>
                        <m:r>
                          <a:rPr lang="es-ES" sz="2400" i="1">
                            <a:latin typeface="Cambria Math" panose="02040503050406030204" pitchFamily="18" charset="0"/>
                            <a:ea typeface="Cambria Math" panose="02040503050406030204" pitchFamily="18" charset="0"/>
                          </a:rPr>
                          <m:t>𝑝𝑟𝑜𝑚𝑒𝑑𝑖𝑜</m:t>
                        </m:r>
                      </m:den>
                    </m:f>
                  </m:oMath>
                </a14:m>
                <a:endParaRPr lang="es-ES" dirty="0"/>
              </a:p>
              <a:p>
                <a:endParaRPr lang="es-ES" dirty="0"/>
              </a:p>
              <a:p>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77334" y="1390261"/>
                <a:ext cx="9166462" cy="4651101"/>
              </a:xfrm>
              <a:blipFill>
                <a:blip r:embed="rId2"/>
                <a:stretch>
                  <a:fillRect l="-997" t="-1048"/>
                </a:stretch>
              </a:blipFill>
            </p:spPr>
            <p:txBody>
              <a:bodyPr/>
              <a:lstStyle/>
              <a:p>
                <a:r>
                  <a:rPr lang="es-MX">
                    <a:noFill/>
                  </a:rPr>
                  <a:t> </a:t>
                </a:r>
              </a:p>
            </p:txBody>
          </p:sp>
        </mc:Fallback>
      </mc:AlternateContent>
      <p:pic>
        <p:nvPicPr>
          <p:cNvPr id="5" name="Imagen 4"/>
          <p:cNvPicPr>
            <a:picLocks noChangeAspect="1"/>
          </p:cNvPicPr>
          <p:nvPr/>
        </p:nvPicPr>
        <p:blipFill>
          <a:blip r:embed="rId3"/>
          <a:stretch>
            <a:fillRect/>
          </a:stretch>
        </p:blipFill>
        <p:spPr>
          <a:xfrm>
            <a:off x="8210939" y="1261232"/>
            <a:ext cx="1368322" cy="4909157"/>
          </a:xfrm>
          <a:prstGeom prst="rect">
            <a:avLst/>
          </a:prstGeom>
        </p:spPr>
      </p:pic>
      <p:sp>
        <p:nvSpPr>
          <p:cNvPr id="6" name="CuadroTexto 5"/>
          <p:cNvSpPr txBox="1"/>
          <p:nvPr/>
        </p:nvSpPr>
        <p:spPr>
          <a:xfrm>
            <a:off x="1940767" y="3452327"/>
            <a:ext cx="3974841" cy="923330"/>
          </a:xfrm>
          <a:prstGeom prst="rect">
            <a:avLst/>
          </a:prstGeom>
          <a:noFill/>
        </p:spPr>
        <p:txBody>
          <a:bodyPr wrap="square" rtlCol="0">
            <a:spAutoFit/>
          </a:bodyPr>
          <a:lstStyle/>
          <a:p>
            <a:pPr algn="just"/>
            <a:r>
              <a:rPr lang="es-ES" dirty="0"/>
              <a:t>Como todos los valores son positivos, el promedio es sensible a cambios en la edad</a:t>
            </a:r>
            <a:endParaRPr lang="es-MX" dirty="0"/>
          </a:p>
        </p:txBody>
      </p:sp>
    </p:spTree>
    <p:extLst>
      <p:ext uri="{BB962C8B-B14F-4D97-AF65-F5344CB8AC3E}">
        <p14:creationId xmlns:p14="http://schemas.microsoft.com/office/powerpoint/2010/main" val="195770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46391-B27E-4915-A58C-475505800441}"/>
              </a:ext>
            </a:extLst>
          </p:cNvPr>
          <p:cNvSpPr>
            <a:spLocks noGrp="1"/>
          </p:cNvSpPr>
          <p:nvPr>
            <p:ph type="title"/>
          </p:nvPr>
        </p:nvSpPr>
        <p:spPr/>
        <p:txBody>
          <a:bodyPr/>
          <a:lstStyle/>
          <a:p>
            <a:r>
              <a:rPr lang="es-MX" dirty="0"/>
              <a:t>Análisis de la gráfica </a:t>
            </a:r>
            <a:r>
              <a:rPr lang="es-MX" i="1" dirty="0"/>
              <a:t>promedio-actividad</a:t>
            </a:r>
            <a:endParaRPr lang="es-MX" dirty="0"/>
          </a:p>
        </p:txBody>
      </p:sp>
      <p:pic>
        <p:nvPicPr>
          <p:cNvPr id="5" name="Marcador de contenido 4">
            <a:extLst>
              <a:ext uri="{FF2B5EF4-FFF2-40B4-BE49-F238E27FC236}">
                <a16:creationId xmlns:a16="http://schemas.microsoft.com/office/drawing/2014/main" id="{AE3B0A29-8F06-4ADC-9135-F16A4D9DD3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007" y="1707323"/>
            <a:ext cx="6131740" cy="4441326"/>
          </a:xfrm>
        </p:spPr>
      </p:pic>
      <p:sp>
        <p:nvSpPr>
          <p:cNvPr id="3" name="Elipse 2">
            <a:extLst>
              <a:ext uri="{FF2B5EF4-FFF2-40B4-BE49-F238E27FC236}">
                <a16:creationId xmlns:a16="http://schemas.microsoft.com/office/drawing/2014/main" id="{BC2648CD-2481-4D33-BC10-719C077AF27D}"/>
              </a:ext>
            </a:extLst>
          </p:cNvPr>
          <p:cNvSpPr/>
          <p:nvPr/>
        </p:nvSpPr>
        <p:spPr>
          <a:xfrm>
            <a:off x="2782956" y="2023166"/>
            <a:ext cx="251791" cy="203200"/>
          </a:xfrm>
          <a:prstGeom prst="ellipse">
            <a:avLst/>
          </a:prstGeom>
          <a:noFill/>
          <a:ln w="381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66FFFF"/>
              </a:solidFill>
            </a:endParaRPr>
          </a:p>
        </p:txBody>
      </p:sp>
      <p:sp>
        <p:nvSpPr>
          <p:cNvPr id="6" name="Elipse 5">
            <a:extLst>
              <a:ext uri="{FF2B5EF4-FFF2-40B4-BE49-F238E27FC236}">
                <a16:creationId xmlns:a16="http://schemas.microsoft.com/office/drawing/2014/main" id="{1CA412B8-966C-4493-95E9-A71FF5F7DACA}"/>
              </a:ext>
            </a:extLst>
          </p:cNvPr>
          <p:cNvSpPr/>
          <p:nvPr/>
        </p:nvSpPr>
        <p:spPr>
          <a:xfrm>
            <a:off x="3505200" y="3101011"/>
            <a:ext cx="251791" cy="203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F9985364-2E5E-425F-891B-8E3BD02C344F}"/>
              </a:ext>
            </a:extLst>
          </p:cNvPr>
          <p:cNvSpPr/>
          <p:nvPr/>
        </p:nvSpPr>
        <p:spPr>
          <a:xfrm>
            <a:off x="4744278" y="2648227"/>
            <a:ext cx="251791" cy="203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D82A85E1-EE61-4AD2-9277-A6E9F8F23B66}"/>
              </a:ext>
            </a:extLst>
          </p:cNvPr>
          <p:cNvSpPr/>
          <p:nvPr/>
        </p:nvSpPr>
        <p:spPr>
          <a:xfrm>
            <a:off x="6592956" y="2023166"/>
            <a:ext cx="251791" cy="203200"/>
          </a:xfrm>
          <a:prstGeom prst="ellipse">
            <a:avLst/>
          </a:prstGeom>
          <a:noFill/>
          <a:ln w="28575">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highlight>
                <a:srgbClr val="CC00CC"/>
              </a:highlight>
            </a:endParaRPr>
          </a:p>
        </p:txBody>
      </p:sp>
      <p:sp>
        <p:nvSpPr>
          <p:cNvPr id="9" name="Elipse 8">
            <a:extLst>
              <a:ext uri="{FF2B5EF4-FFF2-40B4-BE49-F238E27FC236}">
                <a16:creationId xmlns:a16="http://schemas.microsoft.com/office/drawing/2014/main" id="{A8491AF3-9FB2-4420-BC4A-C959E3A3792C}"/>
              </a:ext>
            </a:extLst>
          </p:cNvPr>
          <p:cNvSpPr/>
          <p:nvPr/>
        </p:nvSpPr>
        <p:spPr>
          <a:xfrm>
            <a:off x="7209182" y="2632766"/>
            <a:ext cx="251791" cy="203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a:extLst>
              <a:ext uri="{FF2B5EF4-FFF2-40B4-BE49-F238E27FC236}">
                <a16:creationId xmlns:a16="http://schemas.microsoft.com/office/drawing/2014/main" id="{8E3F8F83-B1C0-4B74-9A86-E773777C9F67}"/>
              </a:ext>
            </a:extLst>
          </p:cNvPr>
          <p:cNvSpPr/>
          <p:nvPr/>
        </p:nvSpPr>
        <p:spPr>
          <a:xfrm>
            <a:off x="4243238" y="3101011"/>
            <a:ext cx="251791" cy="203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Elipse 11">
            <a:extLst>
              <a:ext uri="{FF2B5EF4-FFF2-40B4-BE49-F238E27FC236}">
                <a16:creationId xmlns:a16="http://schemas.microsoft.com/office/drawing/2014/main" id="{E5BFCB5B-B1E0-4344-900A-BBF419DFF3ED}"/>
              </a:ext>
            </a:extLst>
          </p:cNvPr>
          <p:cNvSpPr/>
          <p:nvPr/>
        </p:nvSpPr>
        <p:spPr>
          <a:xfrm>
            <a:off x="6592956" y="3610856"/>
            <a:ext cx="251791" cy="203200"/>
          </a:xfrm>
          <a:prstGeom prst="ellipse">
            <a:avLst/>
          </a:prstGeom>
          <a:noFill/>
          <a:ln w="28575">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Elipse 12">
            <a:extLst>
              <a:ext uri="{FF2B5EF4-FFF2-40B4-BE49-F238E27FC236}">
                <a16:creationId xmlns:a16="http://schemas.microsoft.com/office/drawing/2014/main" id="{375BD07C-4141-449A-881F-6E916920CC31}"/>
              </a:ext>
            </a:extLst>
          </p:cNvPr>
          <p:cNvSpPr/>
          <p:nvPr/>
        </p:nvSpPr>
        <p:spPr>
          <a:xfrm>
            <a:off x="6698972" y="3088862"/>
            <a:ext cx="251791" cy="203200"/>
          </a:xfrm>
          <a:prstGeom prst="ellipse">
            <a:avLst/>
          </a:prstGeom>
          <a:noFill/>
          <a:ln w="28575">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Elipse 13">
            <a:extLst>
              <a:ext uri="{FF2B5EF4-FFF2-40B4-BE49-F238E27FC236}">
                <a16:creationId xmlns:a16="http://schemas.microsoft.com/office/drawing/2014/main" id="{4740756E-A79F-4F84-BDE7-ACB327A9DC28}"/>
              </a:ext>
            </a:extLst>
          </p:cNvPr>
          <p:cNvSpPr/>
          <p:nvPr/>
        </p:nvSpPr>
        <p:spPr>
          <a:xfrm>
            <a:off x="6698972" y="5198546"/>
            <a:ext cx="251791" cy="203200"/>
          </a:xfrm>
          <a:prstGeom prst="ellipse">
            <a:avLst/>
          </a:prstGeom>
          <a:noFill/>
          <a:ln w="28575">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 name="Conector recto 14">
            <a:extLst>
              <a:ext uri="{FF2B5EF4-FFF2-40B4-BE49-F238E27FC236}">
                <a16:creationId xmlns:a16="http://schemas.microsoft.com/office/drawing/2014/main" id="{C0409989-2120-49E5-8512-37E7B0806F52}"/>
              </a:ext>
            </a:extLst>
          </p:cNvPr>
          <p:cNvCxnSpPr>
            <a:cxnSpLocks/>
          </p:cNvCxnSpPr>
          <p:nvPr/>
        </p:nvCxnSpPr>
        <p:spPr>
          <a:xfrm>
            <a:off x="1842052" y="3749642"/>
            <a:ext cx="561892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BFDEDD91-123B-4B0B-ACD8-212087193921}"/>
              </a:ext>
            </a:extLst>
          </p:cNvPr>
          <p:cNvSpPr/>
          <p:nvPr/>
        </p:nvSpPr>
        <p:spPr>
          <a:xfrm>
            <a:off x="2782956" y="3503372"/>
            <a:ext cx="251791" cy="203200"/>
          </a:xfrm>
          <a:prstGeom prst="ellipse">
            <a:avLst/>
          </a:prstGeom>
          <a:noFill/>
          <a:ln w="381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66FFFF"/>
              </a:solidFill>
            </a:endParaRPr>
          </a:p>
        </p:txBody>
      </p:sp>
    </p:spTree>
    <p:extLst>
      <p:ext uri="{BB962C8B-B14F-4D97-AF65-F5344CB8AC3E}">
        <p14:creationId xmlns:p14="http://schemas.microsoft.com/office/powerpoint/2010/main" val="843839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81C07-E1B8-4CF1-AAD5-AA6A4B53734E}"/>
              </a:ext>
            </a:extLst>
          </p:cNvPr>
          <p:cNvSpPr>
            <a:spLocks noGrp="1"/>
          </p:cNvSpPr>
          <p:nvPr>
            <p:ph type="title"/>
          </p:nvPr>
        </p:nvSpPr>
        <p:spPr>
          <a:xfrm>
            <a:off x="677334" y="609600"/>
            <a:ext cx="9732758" cy="1320800"/>
          </a:xfrm>
        </p:spPr>
        <p:txBody>
          <a:bodyPr/>
          <a:lstStyle/>
          <a:p>
            <a:r>
              <a:rPr lang="es-MX" dirty="0"/>
              <a:t>Análisis de la gráfica </a:t>
            </a:r>
            <a:r>
              <a:rPr lang="es-MX" i="1" dirty="0"/>
              <a:t>promedio </a:t>
            </a:r>
            <a:r>
              <a:rPr lang="es-MX" dirty="0"/>
              <a:t>– </a:t>
            </a:r>
            <a:r>
              <a:rPr lang="es-MX" i="1" dirty="0"/>
              <a:t>log(gasto)</a:t>
            </a:r>
          </a:p>
        </p:txBody>
      </p:sp>
      <p:pic>
        <p:nvPicPr>
          <p:cNvPr id="5" name="Marcador de contenido 4">
            <a:extLst>
              <a:ext uri="{FF2B5EF4-FFF2-40B4-BE49-F238E27FC236}">
                <a16:creationId xmlns:a16="http://schemas.microsoft.com/office/drawing/2014/main" id="{0B39CE59-1E00-4744-ABFC-3C942C932EC5}"/>
              </a:ext>
            </a:extLst>
          </p:cNvPr>
          <p:cNvPicPr>
            <a:picLocks noGrp="1" noChangeAspect="1"/>
          </p:cNvPicPr>
          <p:nvPr>
            <p:ph idx="1"/>
          </p:nvPr>
        </p:nvPicPr>
        <p:blipFill rotWithShape="1">
          <a:blip r:embed="rId2"/>
          <a:srcRect l="21881" t="16034" r="22067" b="14315"/>
          <a:stretch/>
        </p:blipFill>
        <p:spPr>
          <a:xfrm>
            <a:off x="2016858" y="2114174"/>
            <a:ext cx="5917619" cy="4134226"/>
          </a:xfrm>
        </p:spPr>
      </p:pic>
      <p:sp>
        <p:nvSpPr>
          <p:cNvPr id="6" name="Elipse 5">
            <a:extLst>
              <a:ext uri="{FF2B5EF4-FFF2-40B4-BE49-F238E27FC236}">
                <a16:creationId xmlns:a16="http://schemas.microsoft.com/office/drawing/2014/main" id="{6823870F-34CB-44F0-BA98-B4B8D8778126}"/>
              </a:ext>
            </a:extLst>
          </p:cNvPr>
          <p:cNvSpPr/>
          <p:nvPr/>
        </p:nvSpPr>
        <p:spPr>
          <a:xfrm>
            <a:off x="3803374" y="2544417"/>
            <a:ext cx="238539" cy="26504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8" name="Elipse 7">
            <a:extLst>
              <a:ext uri="{FF2B5EF4-FFF2-40B4-BE49-F238E27FC236}">
                <a16:creationId xmlns:a16="http://schemas.microsoft.com/office/drawing/2014/main" id="{9974D945-F9C4-4C80-A843-019F8A039C8D}"/>
              </a:ext>
            </a:extLst>
          </p:cNvPr>
          <p:cNvSpPr/>
          <p:nvPr/>
        </p:nvSpPr>
        <p:spPr>
          <a:xfrm>
            <a:off x="3803374" y="4396408"/>
            <a:ext cx="238539" cy="26504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13" name="Elipse 12">
            <a:extLst>
              <a:ext uri="{FF2B5EF4-FFF2-40B4-BE49-F238E27FC236}">
                <a16:creationId xmlns:a16="http://schemas.microsoft.com/office/drawing/2014/main" id="{3F7AF9BF-B5C1-4CB9-A9A2-3671CAE6A5C8}"/>
              </a:ext>
            </a:extLst>
          </p:cNvPr>
          <p:cNvSpPr/>
          <p:nvPr/>
        </p:nvSpPr>
        <p:spPr>
          <a:xfrm>
            <a:off x="4962417" y="3014870"/>
            <a:ext cx="338455" cy="56321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14" name="Elipse 13">
            <a:extLst>
              <a:ext uri="{FF2B5EF4-FFF2-40B4-BE49-F238E27FC236}">
                <a16:creationId xmlns:a16="http://schemas.microsoft.com/office/drawing/2014/main" id="{E09C83C1-79A1-425E-A73D-4377357B24BC}"/>
              </a:ext>
            </a:extLst>
          </p:cNvPr>
          <p:cNvSpPr/>
          <p:nvPr/>
        </p:nvSpPr>
        <p:spPr>
          <a:xfrm>
            <a:off x="4975667" y="3578086"/>
            <a:ext cx="338455" cy="26504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15" name="Elipse 14">
            <a:extLst>
              <a:ext uri="{FF2B5EF4-FFF2-40B4-BE49-F238E27FC236}">
                <a16:creationId xmlns:a16="http://schemas.microsoft.com/office/drawing/2014/main" id="{16909651-55E6-47CF-A94D-BA74FE5A8B43}"/>
              </a:ext>
            </a:extLst>
          </p:cNvPr>
          <p:cNvSpPr/>
          <p:nvPr/>
        </p:nvSpPr>
        <p:spPr>
          <a:xfrm>
            <a:off x="5499650" y="3710608"/>
            <a:ext cx="238539" cy="26504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16" name="Elipse 15">
            <a:extLst>
              <a:ext uri="{FF2B5EF4-FFF2-40B4-BE49-F238E27FC236}">
                <a16:creationId xmlns:a16="http://schemas.microsoft.com/office/drawing/2014/main" id="{081E0335-4E9D-40B5-860B-060ABEB7C0C2}"/>
              </a:ext>
            </a:extLst>
          </p:cNvPr>
          <p:cNvSpPr/>
          <p:nvPr/>
        </p:nvSpPr>
        <p:spPr>
          <a:xfrm>
            <a:off x="5499651" y="3335681"/>
            <a:ext cx="238539" cy="26504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4246620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4B3AAEE-E40D-49C5-B405-42A21D24FC2F}"/>
              </a:ext>
            </a:extLst>
          </p:cNvPr>
          <p:cNvSpPr>
            <a:spLocks noGrp="1"/>
          </p:cNvSpPr>
          <p:nvPr>
            <p:ph type="title"/>
          </p:nvPr>
        </p:nvSpPr>
        <p:spPr>
          <a:xfrm>
            <a:off x="677863" y="609600"/>
            <a:ext cx="8596312" cy="1320800"/>
          </a:xfrm>
        </p:spPr>
        <p:txBody>
          <a:bodyPr/>
          <a:lstStyle/>
          <a:p>
            <a:r>
              <a:rPr lang="es-MX" dirty="0"/>
              <a:t>Análisis de la gráfica </a:t>
            </a:r>
            <a:r>
              <a:rPr lang="es-MX" i="1" dirty="0"/>
              <a:t>promedio </a:t>
            </a:r>
            <a:r>
              <a:rPr lang="es-MX" dirty="0"/>
              <a:t>– </a:t>
            </a:r>
            <a:r>
              <a:rPr lang="es-MX" i="1" dirty="0"/>
              <a:t>edad</a:t>
            </a:r>
          </a:p>
        </p:txBody>
      </p:sp>
      <p:pic>
        <p:nvPicPr>
          <p:cNvPr id="12" name="Imagen 11">
            <a:extLst>
              <a:ext uri="{FF2B5EF4-FFF2-40B4-BE49-F238E27FC236}">
                <a16:creationId xmlns:a16="http://schemas.microsoft.com/office/drawing/2014/main" id="{58643DC8-9318-44FF-B2F1-5E0212B5211A}"/>
              </a:ext>
            </a:extLst>
          </p:cNvPr>
          <p:cNvPicPr>
            <a:picLocks noChangeAspect="1"/>
          </p:cNvPicPr>
          <p:nvPr/>
        </p:nvPicPr>
        <p:blipFill rotWithShape="1">
          <a:blip r:embed="rId2"/>
          <a:srcRect l="22174" t="17182" r="22826" b="14572"/>
          <a:stretch/>
        </p:blipFill>
        <p:spPr>
          <a:xfrm>
            <a:off x="2568575" y="1570382"/>
            <a:ext cx="6705600" cy="4678018"/>
          </a:xfrm>
          <a:prstGeom prst="rect">
            <a:avLst/>
          </a:prstGeom>
        </p:spPr>
      </p:pic>
    </p:spTree>
    <p:extLst>
      <p:ext uri="{BB962C8B-B14F-4D97-AF65-F5344CB8AC3E}">
        <p14:creationId xmlns:p14="http://schemas.microsoft.com/office/powerpoint/2010/main" val="223645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F8E48C71-777E-4FD7-8453-DF7A2B0655AE}"/>
              </a:ext>
            </a:extLst>
          </p:cNvPr>
          <p:cNvSpPr>
            <a:spLocks noGrp="1"/>
          </p:cNvSpPr>
          <p:nvPr>
            <p:ph type="title"/>
          </p:nvPr>
        </p:nvSpPr>
        <p:spPr>
          <a:xfrm>
            <a:off x="761310" y="2392957"/>
            <a:ext cx="9819604" cy="1826581"/>
          </a:xfrm>
        </p:spPr>
        <p:txBody>
          <a:bodyPr>
            <a:noAutofit/>
          </a:bodyPr>
          <a:lstStyle/>
          <a:p>
            <a:r>
              <a:rPr lang="es-MX" sz="5400" dirty="0"/>
              <a:t>Supuestos de Gauss </a:t>
            </a:r>
            <a:r>
              <a:rPr lang="es-MX" sz="5400" dirty="0" err="1"/>
              <a:t>Markov</a:t>
            </a:r>
            <a:r>
              <a:rPr lang="es-MX" sz="5400" dirty="0"/>
              <a:t> para el MRLM</a:t>
            </a:r>
          </a:p>
        </p:txBody>
      </p:sp>
    </p:spTree>
    <p:extLst>
      <p:ext uri="{BB962C8B-B14F-4D97-AF65-F5344CB8AC3E}">
        <p14:creationId xmlns:p14="http://schemas.microsoft.com/office/powerpoint/2010/main" val="295222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59889" y="681135"/>
            <a:ext cx="8596668" cy="5738326"/>
          </a:xfrm>
        </p:spPr>
        <p:txBody>
          <a:bodyPr>
            <a:noAutofit/>
          </a:bodyPr>
          <a:lstStyle/>
          <a:p>
            <a:pPr marL="0" indent="0">
              <a:buNone/>
            </a:pPr>
            <a:r>
              <a:rPr lang="es-ES" sz="2400" dirty="0"/>
              <a:t>TÉRMINO DE ERROR ‘U’</a:t>
            </a:r>
          </a:p>
          <a:p>
            <a:pPr marL="0" indent="0">
              <a:buNone/>
            </a:pPr>
            <a:r>
              <a:rPr lang="es-ES" sz="2400" dirty="0"/>
              <a:t>Las variables que no se consideraron para el modelo son las siguientes:</a:t>
            </a:r>
          </a:p>
          <a:p>
            <a:pPr marL="0" indent="0">
              <a:buNone/>
            </a:pPr>
            <a:endParaRPr lang="es-ES" sz="2400" dirty="0"/>
          </a:p>
          <a:p>
            <a:r>
              <a:rPr lang="es-ES" sz="2400" dirty="0"/>
              <a:t>Tiempo de traslado de la casa a la escuela</a:t>
            </a:r>
          </a:p>
          <a:p>
            <a:r>
              <a:rPr lang="es-ES" sz="2400" dirty="0"/>
              <a:t>Horas de sueño</a:t>
            </a:r>
          </a:p>
          <a:p>
            <a:r>
              <a:rPr lang="es-ES" sz="2400" dirty="0"/>
              <a:t>Horas dedicadas al estudio</a:t>
            </a:r>
          </a:p>
          <a:p>
            <a:r>
              <a:rPr lang="es-ES" sz="2400" dirty="0"/>
              <a:t>Alimentación</a:t>
            </a:r>
          </a:p>
          <a:p>
            <a:endParaRPr lang="es-ES" sz="2400" dirty="0"/>
          </a:p>
          <a:p>
            <a:r>
              <a:rPr lang="es-ES" sz="2400" dirty="0"/>
              <a:t>Habilidades en lo individual</a:t>
            </a:r>
          </a:p>
          <a:p>
            <a:r>
              <a:rPr lang="es-ES" sz="2400" dirty="0"/>
              <a:t>Calidad de enseñanza</a:t>
            </a:r>
          </a:p>
          <a:p>
            <a:r>
              <a:rPr lang="es-ES" sz="2400" dirty="0"/>
              <a:t>Motivaciones personales</a:t>
            </a:r>
          </a:p>
        </p:txBody>
      </p:sp>
    </p:spTree>
    <p:extLst>
      <p:ext uri="{BB962C8B-B14F-4D97-AF65-F5344CB8AC3E}">
        <p14:creationId xmlns:p14="http://schemas.microsoft.com/office/powerpoint/2010/main" val="1740352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16127-9CD9-49FF-95AA-5736E9A82E29}"/>
              </a:ext>
            </a:extLst>
          </p:cNvPr>
          <p:cNvSpPr>
            <a:spLocks noGrp="1"/>
          </p:cNvSpPr>
          <p:nvPr>
            <p:ph type="title"/>
          </p:nvPr>
        </p:nvSpPr>
        <p:spPr>
          <a:xfrm>
            <a:off x="677334" y="609600"/>
            <a:ext cx="8596668" cy="755374"/>
          </a:xfrm>
        </p:spPr>
        <p:txBody>
          <a:bodyPr/>
          <a:lstStyle/>
          <a:p>
            <a:r>
              <a:rPr lang="es-MX" b="1" dirty="0"/>
              <a:t>Linealidad de los parámetros.</a:t>
            </a:r>
          </a:p>
        </p:txBody>
      </p:sp>
      <p:sp>
        <p:nvSpPr>
          <p:cNvPr id="3" name="Marcador de contenido 2">
            <a:extLst>
              <a:ext uri="{FF2B5EF4-FFF2-40B4-BE49-F238E27FC236}">
                <a16:creationId xmlns:a16="http://schemas.microsoft.com/office/drawing/2014/main" id="{CEF3D5F0-D7D7-434C-9E3A-1F709443F79D}"/>
              </a:ext>
            </a:extLst>
          </p:cNvPr>
          <p:cNvSpPr>
            <a:spLocks noGrp="1"/>
          </p:cNvSpPr>
          <p:nvPr>
            <p:ph idx="1"/>
          </p:nvPr>
        </p:nvSpPr>
        <p:spPr>
          <a:xfrm>
            <a:off x="829734" y="4625346"/>
            <a:ext cx="8596668" cy="1865987"/>
          </a:xfrm>
        </p:spPr>
        <p:txBody>
          <a:bodyPr/>
          <a:lstStyle/>
          <a:p>
            <a:pPr marL="0" indent="0" algn="just">
              <a:buNone/>
            </a:pPr>
            <a:r>
              <a:rPr lang="es-ES" sz="2400" dirty="0"/>
              <a:t>Obtuvimos nuestra muestra a partir de una encuesta de Facebook (nosotros no elegimos quiénes respondían).</a:t>
            </a:r>
            <a:endParaRPr lang="es-MX" dirty="0"/>
          </a:p>
          <a:p>
            <a:endParaRPr lang="es-MX" dirty="0"/>
          </a:p>
        </p:txBody>
      </p:sp>
      <p:sp>
        <p:nvSpPr>
          <p:cNvPr id="4" name="Título 1">
            <a:extLst>
              <a:ext uri="{FF2B5EF4-FFF2-40B4-BE49-F238E27FC236}">
                <a16:creationId xmlns:a16="http://schemas.microsoft.com/office/drawing/2014/main" id="{77016127-9CD9-49FF-95AA-5736E9A82E29}"/>
              </a:ext>
            </a:extLst>
          </p:cNvPr>
          <p:cNvSpPr txBox="1">
            <a:spLocks/>
          </p:cNvSpPr>
          <p:nvPr/>
        </p:nvSpPr>
        <p:spPr>
          <a:xfrm>
            <a:off x="677334" y="3732684"/>
            <a:ext cx="8596668" cy="75537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b="1" dirty="0"/>
              <a:t>Muestra aleatoria</a:t>
            </a:r>
          </a:p>
        </p:txBody>
      </p:sp>
      <mc:AlternateContent xmlns:mc="http://schemas.openxmlformats.org/markup-compatibility/2006" xmlns:a14="http://schemas.microsoft.com/office/drawing/2010/main">
        <mc:Choice Requires="a14">
          <p:sp>
            <p:nvSpPr>
              <p:cNvPr id="5" name="Marcador de contenido 2">
                <a:extLst>
                  <a:ext uri="{FF2B5EF4-FFF2-40B4-BE49-F238E27FC236}">
                    <a16:creationId xmlns:a16="http://schemas.microsoft.com/office/drawing/2014/main" id="{CEF3D5F0-D7D7-434C-9E3A-1F709443F79D}"/>
                  </a:ext>
                </a:extLst>
              </p:cNvPr>
              <p:cNvSpPr txBox="1">
                <a:spLocks/>
              </p:cNvSpPr>
              <p:nvPr/>
            </p:nvSpPr>
            <p:spPr>
              <a:xfrm>
                <a:off x="829734" y="1729409"/>
                <a:ext cx="8596668" cy="18659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s-ES" sz="2400" dirty="0"/>
                  <a:t>Es fácil ver que se cumple, pues ningún  parámetro del modelo se encuentra afectado de manera no lineal</a:t>
                </a:r>
                <a:endParaRPr lang="es-MX" sz="2400" dirty="0"/>
              </a:p>
              <a:p>
                <a:pPr marL="0" indent="0">
                  <a:buFont typeface="Wingdings 3" charset="2"/>
                  <a:buNone/>
                </a:pPr>
                <a:endParaRPr lang="es-MX" i="1" dirty="0">
                  <a:latin typeface="Cambria Math" panose="02040503050406030204" pitchFamily="18" charset="0"/>
                </a:endParaRPr>
              </a:p>
              <a:p>
                <a14:m>
                  <m:oMath xmlns:m="http://schemas.openxmlformats.org/officeDocument/2006/math">
                    <m:r>
                      <a:rPr lang="es-MX" i="1">
                        <a:latin typeface="Cambria Math" panose="02040503050406030204" pitchFamily="18" charset="0"/>
                      </a:rPr>
                      <m:t>𝑝𝑟𝑜𝑚𝑒𝑑𝑖𝑜</m:t>
                    </m:r>
                    <m:r>
                      <a:rPr lang="es-ES" i="1">
                        <a:latin typeface="Cambria Math" panose="02040503050406030204" pitchFamily="18" charset="0"/>
                      </a:rPr>
                      <m:t>=</m:t>
                    </m:r>
                    <m:r>
                      <a:rPr lang="es-MX" i="1">
                        <a:latin typeface="Cambria Math" panose="02040503050406030204" pitchFamily="18" charset="0"/>
                      </a:rPr>
                      <m:t>5.6150 −0.0157 </m:t>
                    </m:r>
                    <m:r>
                      <a:rPr lang="es-MX" i="1">
                        <a:latin typeface="Cambria Math" panose="02040503050406030204" pitchFamily="18" charset="0"/>
                      </a:rPr>
                      <m:t>𝑎𝑐𝑡𝑖𝑣𝑖𝑑𝑎𝑑</m:t>
                    </m:r>
                    <m:r>
                      <a:rPr lang="es-MX" i="1">
                        <a:latin typeface="Cambria Math" panose="02040503050406030204" pitchFamily="18" charset="0"/>
                      </a:rPr>
                      <m:t>+0.2161</m:t>
                    </m:r>
                    <m:func>
                      <m:funcPr>
                        <m:ctrlPr>
                          <a:rPr lang="es-MX" i="1">
                            <a:latin typeface="Cambria Math" panose="02040503050406030204" pitchFamily="18" charset="0"/>
                          </a:rPr>
                        </m:ctrlPr>
                      </m:funcPr>
                      <m:fName>
                        <m:r>
                          <m:rPr>
                            <m:sty m:val="p"/>
                          </m:rPr>
                          <a:rPr lang="es-MX">
                            <a:latin typeface="Cambria Math" panose="02040503050406030204" pitchFamily="18" charset="0"/>
                          </a:rPr>
                          <m:t>l</m:t>
                        </m:r>
                        <m:r>
                          <a:rPr lang="es-ES" i="1">
                            <a:latin typeface="Cambria Math" panose="02040503050406030204" pitchFamily="18" charset="0"/>
                          </a:rPr>
                          <m:t>𝑛</m:t>
                        </m:r>
                      </m:fName>
                      <m:e>
                        <m:d>
                          <m:dPr>
                            <m:ctrlPr>
                              <a:rPr lang="es-MX" i="1">
                                <a:latin typeface="Cambria Math" panose="02040503050406030204" pitchFamily="18" charset="0"/>
                              </a:rPr>
                            </m:ctrlPr>
                          </m:dPr>
                          <m:e>
                            <m:r>
                              <a:rPr lang="es-MX" i="1">
                                <a:latin typeface="Cambria Math" panose="02040503050406030204" pitchFamily="18" charset="0"/>
                              </a:rPr>
                              <m:t>𝑔𝑎𝑠𝑡𝑜</m:t>
                            </m:r>
                          </m:e>
                        </m:d>
                      </m:e>
                    </m:func>
                    <m:r>
                      <a:rPr lang="es-MX" i="1">
                        <a:latin typeface="Cambria Math" panose="02040503050406030204" pitchFamily="18" charset="0"/>
                      </a:rPr>
                      <m:t>+0.0350 </m:t>
                    </m:r>
                    <m:r>
                      <a:rPr lang="es-MX" i="1">
                        <a:latin typeface="Cambria Math" panose="02040503050406030204" pitchFamily="18" charset="0"/>
                      </a:rPr>
                      <m:t>𝑒𝑑𝑎𝑑</m:t>
                    </m:r>
                  </m:oMath>
                </a14:m>
                <a:endParaRPr lang="es-MX" dirty="0"/>
              </a:p>
              <a:p>
                <a:endParaRPr lang="es-MX" dirty="0"/>
              </a:p>
            </p:txBody>
          </p:sp>
        </mc:Choice>
        <mc:Fallback xmlns="">
          <p:sp>
            <p:nvSpPr>
              <p:cNvPr id="5" name="Marcador de contenido 2">
                <a:extLst>
                  <a:ext uri="{FF2B5EF4-FFF2-40B4-BE49-F238E27FC236}">
                    <a16:creationId xmlns:a16="http://schemas.microsoft.com/office/drawing/2014/main" id="{CEF3D5F0-D7D7-434C-9E3A-1F709443F79D}"/>
                  </a:ext>
                </a:extLst>
              </p:cNvPr>
              <p:cNvSpPr txBox="1">
                <a:spLocks noRot="1" noChangeAspect="1" noMove="1" noResize="1" noEditPoints="1" noAdjustHandles="1" noChangeArrowheads="1" noChangeShapeType="1" noTextEdit="1"/>
              </p:cNvSpPr>
              <p:nvPr/>
            </p:nvSpPr>
            <p:spPr>
              <a:xfrm>
                <a:off x="829734" y="1729409"/>
                <a:ext cx="8596668" cy="1865987"/>
              </a:xfrm>
              <a:prstGeom prst="rect">
                <a:avLst/>
              </a:prstGeom>
              <a:blipFill>
                <a:blip r:embed="rId2"/>
                <a:stretch>
                  <a:fillRect l="-1064" t="-2614" r="-1135"/>
                </a:stretch>
              </a:blipFill>
            </p:spPr>
            <p:txBody>
              <a:bodyPr/>
              <a:lstStyle/>
              <a:p>
                <a:r>
                  <a:rPr lang="es-MX">
                    <a:noFill/>
                  </a:rPr>
                  <a:t> </a:t>
                </a:r>
              </a:p>
            </p:txBody>
          </p:sp>
        </mc:Fallback>
      </mc:AlternateContent>
    </p:spTree>
    <p:extLst>
      <p:ext uri="{BB962C8B-B14F-4D97-AF65-F5344CB8AC3E}">
        <p14:creationId xmlns:p14="http://schemas.microsoft.com/office/powerpoint/2010/main" val="3700943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A1B7A9-57C2-4D3C-99A4-0684DBE7E3EE}"/>
              </a:ext>
            </a:extLst>
          </p:cNvPr>
          <p:cNvSpPr>
            <a:spLocks noGrp="1"/>
          </p:cNvSpPr>
          <p:nvPr>
            <p:ph type="title"/>
          </p:nvPr>
        </p:nvSpPr>
        <p:spPr/>
        <p:txBody>
          <a:bodyPr>
            <a:normAutofit fontScale="90000"/>
          </a:bodyPr>
          <a:lstStyle/>
          <a:p>
            <a:r>
              <a:rPr lang="es-MX" dirty="0"/>
              <a:t>Variación muestral de la variable explicativa. </a:t>
            </a:r>
            <a:br>
              <a:rPr lang="es-MX" dirty="0"/>
            </a:br>
            <a:r>
              <a:rPr lang="es-MX" dirty="0"/>
              <a:t>Primeros 10 datos.</a:t>
            </a:r>
          </a:p>
        </p:txBody>
      </p:sp>
      <p:graphicFrame>
        <p:nvGraphicFramePr>
          <p:cNvPr id="6" name="Marcador de contenido 5">
            <a:extLst>
              <a:ext uri="{FF2B5EF4-FFF2-40B4-BE49-F238E27FC236}">
                <a16:creationId xmlns:a16="http://schemas.microsoft.com/office/drawing/2014/main" id="{58290836-40D6-443A-9C61-129AAEB4B511}"/>
              </a:ext>
            </a:extLst>
          </p:cNvPr>
          <p:cNvGraphicFramePr>
            <a:graphicFrameLocks noGrp="1"/>
          </p:cNvGraphicFramePr>
          <p:nvPr>
            <p:ph idx="1"/>
            <p:extLst>
              <p:ext uri="{D42A27DB-BD31-4B8C-83A1-F6EECF244321}">
                <p14:modId xmlns:p14="http://schemas.microsoft.com/office/powerpoint/2010/main" val="2721551447"/>
              </p:ext>
            </p:extLst>
          </p:nvPr>
        </p:nvGraphicFramePr>
        <p:xfrm>
          <a:off x="677334" y="2495550"/>
          <a:ext cx="8596668" cy="3752850"/>
        </p:xfrm>
        <a:graphic>
          <a:graphicData uri="http://schemas.openxmlformats.org/drawingml/2006/table">
            <a:tbl>
              <a:tblPr>
                <a:tableStyleId>{BC89EF96-8CEA-46FF-86C4-4CE0E7609802}</a:tableStyleId>
              </a:tblPr>
              <a:tblGrid>
                <a:gridCol w="2149167">
                  <a:extLst>
                    <a:ext uri="{9D8B030D-6E8A-4147-A177-3AD203B41FA5}">
                      <a16:colId xmlns:a16="http://schemas.microsoft.com/office/drawing/2014/main" val="2492505796"/>
                    </a:ext>
                  </a:extLst>
                </a:gridCol>
                <a:gridCol w="2149167">
                  <a:extLst>
                    <a:ext uri="{9D8B030D-6E8A-4147-A177-3AD203B41FA5}">
                      <a16:colId xmlns:a16="http://schemas.microsoft.com/office/drawing/2014/main" val="1503698538"/>
                    </a:ext>
                  </a:extLst>
                </a:gridCol>
                <a:gridCol w="2149167">
                  <a:extLst>
                    <a:ext uri="{9D8B030D-6E8A-4147-A177-3AD203B41FA5}">
                      <a16:colId xmlns:a16="http://schemas.microsoft.com/office/drawing/2014/main" val="2837994154"/>
                    </a:ext>
                  </a:extLst>
                </a:gridCol>
                <a:gridCol w="2149167">
                  <a:extLst>
                    <a:ext uri="{9D8B030D-6E8A-4147-A177-3AD203B41FA5}">
                      <a16:colId xmlns:a16="http://schemas.microsoft.com/office/drawing/2014/main" val="921577019"/>
                    </a:ext>
                  </a:extLst>
                </a:gridCol>
              </a:tblGrid>
              <a:tr h="301747">
                <a:tc>
                  <a:txBody>
                    <a:bodyPr/>
                    <a:lstStyle/>
                    <a:p>
                      <a:pPr algn="ctr" fontAlgn="b"/>
                      <a:r>
                        <a:rPr lang="es-MX" sz="2400" b="0" u="none" strike="noStrike" dirty="0">
                          <a:solidFill>
                            <a:srgbClr val="000000"/>
                          </a:solidFill>
                          <a:effectLst/>
                        </a:rPr>
                        <a:t>4</a:t>
                      </a:r>
                      <a:endParaRPr lang="es-MX"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dirty="0">
                          <a:solidFill>
                            <a:srgbClr val="000000"/>
                          </a:solidFill>
                          <a:effectLst/>
                        </a:rPr>
                        <a:t>0</a:t>
                      </a:r>
                      <a:endParaRPr lang="es-MX"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6.2146081</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dirty="0">
                          <a:solidFill>
                            <a:srgbClr val="000000"/>
                          </a:solidFill>
                          <a:effectLst/>
                        </a:rPr>
                        <a:t>19</a:t>
                      </a:r>
                      <a:endParaRPr lang="es-MX"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4212195"/>
                  </a:ext>
                </a:extLst>
              </a:tr>
              <a:tr h="301747">
                <a:tc>
                  <a:txBody>
                    <a:bodyPr/>
                    <a:lstStyle/>
                    <a:p>
                      <a:pPr algn="ctr" fontAlgn="b"/>
                      <a:r>
                        <a:rPr lang="es-MX" sz="2400" b="0" u="none" strike="noStrike">
                          <a:solidFill>
                            <a:srgbClr val="000000"/>
                          </a:solidFill>
                          <a:effectLst/>
                        </a:rPr>
                        <a:t>8.1</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6.2146081</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22</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3076198"/>
                  </a:ext>
                </a:extLst>
              </a:tr>
              <a:tr h="280624">
                <a:tc>
                  <a:txBody>
                    <a:bodyPr/>
                    <a:lstStyle/>
                    <a:p>
                      <a:pPr algn="ctr" fontAlgn="b"/>
                      <a:r>
                        <a:rPr lang="es-MX" sz="2400" b="0" u="none" strike="noStrike">
                          <a:solidFill>
                            <a:srgbClr val="000000"/>
                          </a:solidFill>
                          <a:effectLst/>
                        </a:rPr>
                        <a:t>6.7</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dirty="0">
                          <a:solidFill>
                            <a:srgbClr val="000000"/>
                          </a:solidFill>
                          <a:effectLst/>
                        </a:rPr>
                        <a:t>0</a:t>
                      </a:r>
                      <a:endParaRPr lang="es-MX"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5.99146455</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21</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4603895"/>
                  </a:ext>
                </a:extLst>
              </a:tr>
              <a:tr h="301747">
                <a:tc>
                  <a:txBody>
                    <a:bodyPr/>
                    <a:lstStyle/>
                    <a:p>
                      <a:pPr algn="ctr" fontAlgn="b"/>
                      <a:r>
                        <a:rPr lang="es-MX" sz="2400" b="0" u="none" strike="noStrike">
                          <a:solidFill>
                            <a:srgbClr val="000000"/>
                          </a:solidFill>
                          <a:effectLst/>
                        </a:rPr>
                        <a:t>7</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0</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6.2146081</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21</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6687900"/>
                  </a:ext>
                </a:extLst>
              </a:tr>
              <a:tr h="301747">
                <a:tc>
                  <a:txBody>
                    <a:bodyPr/>
                    <a:lstStyle/>
                    <a:p>
                      <a:pPr algn="ctr" fontAlgn="b"/>
                      <a:r>
                        <a:rPr lang="es-MX" sz="2400" b="0" u="none" strike="noStrike">
                          <a:solidFill>
                            <a:srgbClr val="000000"/>
                          </a:solidFill>
                          <a:effectLst/>
                        </a:rPr>
                        <a:t>7</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5.29831737</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21</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6613098"/>
                  </a:ext>
                </a:extLst>
              </a:tr>
              <a:tr h="301747">
                <a:tc>
                  <a:txBody>
                    <a:bodyPr/>
                    <a:lstStyle/>
                    <a:p>
                      <a:pPr algn="ctr" fontAlgn="b"/>
                      <a:r>
                        <a:rPr lang="es-MX" sz="2400" b="0" u="none" strike="noStrike">
                          <a:solidFill>
                            <a:srgbClr val="000000"/>
                          </a:solidFill>
                          <a:effectLst/>
                        </a:rPr>
                        <a:t>8.6</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0</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7.09007684</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20</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5247409"/>
                  </a:ext>
                </a:extLst>
              </a:tr>
              <a:tr h="301747">
                <a:tc>
                  <a:txBody>
                    <a:bodyPr/>
                    <a:lstStyle/>
                    <a:p>
                      <a:pPr algn="ctr" fontAlgn="b"/>
                      <a:r>
                        <a:rPr lang="es-MX" sz="2400" b="0" u="none" strike="noStrike">
                          <a:solidFill>
                            <a:srgbClr val="000000"/>
                          </a:solidFill>
                          <a:effectLst/>
                        </a:rPr>
                        <a:t>7.41</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0</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6.47697236</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23</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95504434"/>
                  </a:ext>
                </a:extLst>
              </a:tr>
              <a:tr h="301747">
                <a:tc>
                  <a:txBody>
                    <a:bodyPr/>
                    <a:lstStyle/>
                    <a:p>
                      <a:pPr algn="ctr" fontAlgn="b"/>
                      <a:r>
                        <a:rPr lang="es-MX" sz="2400" b="0" u="none" strike="noStrike">
                          <a:solidFill>
                            <a:srgbClr val="000000"/>
                          </a:solidFill>
                          <a:effectLst/>
                        </a:rPr>
                        <a:t>8.4</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5</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6.90775528</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19</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1053268"/>
                  </a:ext>
                </a:extLst>
              </a:tr>
              <a:tr h="301747">
                <a:tc>
                  <a:txBody>
                    <a:bodyPr/>
                    <a:lstStyle/>
                    <a:p>
                      <a:pPr algn="ctr" fontAlgn="b"/>
                      <a:r>
                        <a:rPr lang="es-MX" sz="2400" b="0" u="none" strike="noStrike">
                          <a:solidFill>
                            <a:srgbClr val="000000"/>
                          </a:solidFill>
                          <a:effectLst/>
                        </a:rPr>
                        <a:t>7.45</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0</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5.29831737</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30</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645250"/>
                  </a:ext>
                </a:extLst>
              </a:tr>
              <a:tr h="301747">
                <a:tc>
                  <a:txBody>
                    <a:bodyPr/>
                    <a:lstStyle/>
                    <a:p>
                      <a:pPr algn="ctr" fontAlgn="b"/>
                      <a:r>
                        <a:rPr lang="es-MX" sz="2400" b="0" u="none" strike="noStrike">
                          <a:solidFill>
                            <a:srgbClr val="000000"/>
                          </a:solidFill>
                          <a:effectLst/>
                        </a:rPr>
                        <a:t>8.4</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dirty="0">
                          <a:solidFill>
                            <a:srgbClr val="000000"/>
                          </a:solidFill>
                          <a:effectLst/>
                        </a:rPr>
                        <a:t>0</a:t>
                      </a:r>
                      <a:endParaRPr lang="es-MX"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5.52146092</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dirty="0">
                          <a:solidFill>
                            <a:srgbClr val="000000"/>
                          </a:solidFill>
                          <a:effectLst/>
                        </a:rPr>
                        <a:t>23</a:t>
                      </a:r>
                      <a:endParaRPr lang="es-MX"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2731536"/>
                  </a:ext>
                </a:extLst>
              </a:tr>
            </a:tbl>
          </a:graphicData>
        </a:graphic>
      </p:graphicFrame>
      <p:graphicFrame>
        <p:nvGraphicFramePr>
          <p:cNvPr id="7" name="Tabla 6">
            <a:extLst>
              <a:ext uri="{FF2B5EF4-FFF2-40B4-BE49-F238E27FC236}">
                <a16:creationId xmlns:a16="http://schemas.microsoft.com/office/drawing/2014/main" id="{52C2BE78-CB87-40F0-8720-FE2B53FB5EE6}"/>
              </a:ext>
            </a:extLst>
          </p:cNvPr>
          <p:cNvGraphicFramePr>
            <a:graphicFrameLocks noGrp="1"/>
          </p:cNvGraphicFramePr>
          <p:nvPr>
            <p:extLst>
              <p:ext uri="{D42A27DB-BD31-4B8C-83A1-F6EECF244321}">
                <p14:modId xmlns:p14="http://schemas.microsoft.com/office/powerpoint/2010/main" val="2919433013"/>
              </p:ext>
            </p:extLst>
          </p:nvPr>
        </p:nvGraphicFramePr>
        <p:xfrm>
          <a:off x="677334" y="2049393"/>
          <a:ext cx="8599188" cy="446157"/>
        </p:xfrm>
        <a:graphic>
          <a:graphicData uri="http://schemas.openxmlformats.org/drawingml/2006/table">
            <a:tbl>
              <a:tblPr>
                <a:tableStyleId>{125E5076-3810-47DD-B79F-674D7AD40C01}</a:tableStyleId>
              </a:tblPr>
              <a:tblGrid>
                <a:gridCol w="2145379">
                  <a:extLst>
                    <a:ext uri="{9D8B030D-6E8A-4147-A177-3AD203B41FA5}">
                      <a16:colId xmlns:a16="http://schemas.microsoft.com/office/drawing/2014/main" val="1757029774"/>
                    </a:ext>
                  </a:extLst>
                </a:gridCol>
                <a:gridCol w="2146852">
                  <a:extLst>
                    <a:ext uri="{9D8B030D-6E8A-4147-A177-3AD203B41FA5}">
                      <a16:colId xmlns:a16="http://schemas.microsoft.com/office/drawing/2014/main" val="257157528"/>
                    </a:ext>
                  </a:extLst>
                </a:gridCol>
                <a:gridCol w="2146852">
                  <a:extLst>
                    <a:ext uri="{9D8B030D-6E8A-4147-A177-3AD203B41FA5}">
                      <a16:colId xmlns:a16="http://schemas.microsoft.com/office/drawing/2014/main" val="1785425251"/>
                    </a:ext>
                  </a:extLst>
                </a:gridCol>
                <a:gridCol w="2160105">
                  <a:extLst>
                    <a:ext uri="{9D8B030D-6E8A-4147-A177-3AD203B41FA5}">
                      <a16:colId xmlns:a16="http://schemas.microsoft.com/office/drawing/2014/main" val="3077785198"/>
                    </a:ext>
                  </a:extLst>
                </a:gridCol>
              </a:tblGrid>
              <a:tr h="446157">
                <a:tc>
                  <a:txBody>
                    <a:bodyPr/>
                    <a:lstStyle/>
                    <a:p>
                      <a:pPr algn="ctr" fontAlgn="b"/>
                      <a:r>
                        <a:rPr lang="es-MX" sz="2000" b="0" u="none" strike="noStrike" dirty="0">
                          <a:solidFill>
                            <a:srgbClr val="000000"/>
                          </a:solidFill>
                          <a:effectLst/>
                        </a:rPr>
                        <a:t>promedio</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actividad</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log(gasto)</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edad</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979664"/>
                  </a:ext>
                </a:extLst>
              </a:tr>
            </a:tbl>
          </a:graphicData>
        </a:graphic>
      </p:graphicFrame>
    </p:spTree>
    <p:extLst>
      <p:ext uri="{BB962C8B-B14F-4D97-AF65-F5344CB8AC3E}">
        <p14:creationId xmlns:p14="http://schemas.microsoft.com/office/powerpoint/2010/main" val="2430554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621C7-956D-490F-A402-C2C4A513574E}"/>
              </a:ext>
            </a:extLst>
          </p:cNvPr>
          <p:cNvSpPr>
            <a:spLocks noGrp="1"/>
          </p:cNvSpPr>
          <p:nvPr>
            <p:ph type="title"/>
          </p:nvPr>
        </p:nvSpPr>
        <p:spPr/>
        <p:txBody>
          <a:bodyPr/>
          <a:lstStyle/>
          <a:p>
            <a:r>
              <a:rPr lang="es-MX" dirty="0"/>
              <a:t>Últimos 10 datos</a:t>
            </a:r>
          </a:p>
        </p:txBody>
      </p:sp>
      <p:graphicFrame>
        <p:nvGraphicFramePr>
          <p:cNvPr id="4" name="Marcador de contenido 3">
            <a:extLst>
              <a:ext uri="{FF2B5EF4-FFF2-40B4-BE49-F238E27FC236}">
                <a16:creationId xmlns:a16="http://schemas.microsoft.com/office/drawing/2014/main" id="{4E3E20C0-575E-479D-8182-04585EBF4EE2}"/>
              </a:ext>
            </a:extLst>
          </p:cNvPr>
          <p:cNvGraphicFramePr>
            <a:graphicFrameLocks noGrp="1"/>
          </p:cNvGraphicFramePr>
          <p:nvPr>
            <p:ph idx="1"/>
            <p:extLst>
              <p:ext uri="{D42A27DB-BD31-4B8C-83A1-F6EECF244321}">
                <p14:modId xmlns:p14="http://schemas.microsoft.com/office/powerpoint/2010/main" val="2250907291"/>
              </p:ext>
            </p:extLst>
          </p:nvPr>
        </p:nvGraphicFramePr>
        <p:xfrm>
          <a:off x="2796209" y="1930400"/>
          <a:ext cx="6477796" cy="3143250"/>
        </p:xfrm>
        <a:graphic>
          <a:graphicData uri="http://schemas.openxmlformats.org/drawingml/2006/table">
            <a:tbl>
              <a:tblPr>
                <a:tableStyleId>{BC89EF96-8CEA-46FF-86C4-4CE0E7609802}</a:tableStyleId>
              </a:tblPr>
              <a:tblGrid>
                <a:gridCol w="1417982">
                  <a:extLst>
                    <a:ext uri="{9D8B030D-6E8A-4147-A177-3AD203B41FA5}">
                      <a16:colId xmlns:a16="http://schemas.microsoft.com/office/drawing/2014/main" val="2502030410"/>
                    </a:ext>
                  </a:extLst>
                </a:gridCol>
                <a:gridCol w="1407550">
                  <a:extLst>
                    <a:ext uri="{9D8B030D-6E8A-4147-A177-3AD203B41FA5}">
                      <a16:colId xmlns:a16="http://schemas.microsoft.com/office/drawing/2014/main" val="1446188334"/>
                    </a:ext>
                  </a:extLst>
                </a:gridCol>
                <a:gridCol w="2104276">
                  <a:extLst>
                    <a:ext uri="{9D8B030D-6E8A-4147-A177-3AD203B41FA5}">
                      <a16:colId xmlns:a16="http://schemas.microsoft.com/office/drawing/2014/main" val="1821738759"/>
                    </a:ext>
                  </a:extLst>
                </a:gridCol>
                <a:gridCol w="1547988">
                  <a:extLst>
                    <a:ext uri="{9D8B030D-6E8A-4147-A177-3AD203B41FA5}">
                      <a16:colId xmlns:a16="http://schemas.microsoft.com/office/drawing/2014/main" val="578200155"/>
                    </a:ext>
                  </a:extLst>
                </a:gridCol>
              </a:tblGrid>
              <a:tr h="299720">
                <a:tc>
                  <a:txBody>
                    <a:bodyPr/>
                    <a:lstStyle/>
                    <a:p>
                      <a:pPr algn="ctr" fontAlgn="b"/>
                      <a:r>
                        <a:rPr lang="es-MX" sz="2000" b="0" u="none" strike="noStrike" dirty="0">
                          <a:solidFill>
                            <a:srgbClr val="000000"/>
                          </a:solidFill>
                          <a:effectLst/>
                        </a:rPr>
                        <a:t>9.04</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0</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5.85793315</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20</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9594526"/>
                  </a:ext>
                </a:extLst>
              </a:tr>
              <a:tr h="299720">
                <a:tc>
                  <a:txBody>
                    <a:bodyPr/>
                    <a:lstStyle/>
                    <a:p>
                      <a:pPr algn="ctr" fontAlgn="b"/>
                      <a:r>
                        <a:rPr lang="es-MX" sz="2000" b="0" u="none" strike="noStrike" dirty="0">
                          <a:solidFill>
                            <a:srgbClr val="000000"/>
                          </a:solidFill>
                          <a:effectLst/>
                        </a:rPr>
                        <a:t>9.06</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0</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7.31322039</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21</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18258384"/>
                  </a:ext>
                </a:extLst>
              </a:tr>
              <a:tr h="299720">
                <a:tc>
                  <a:txBody>
                    <a:bodyPr/>
                    <a:lstStyle/>
                    <a:p>
                      <a:pPr algn="ctr" fontAlgn="b"/>
                      <a:r>
                        <a:rPr lang="es-MX" sz="2000" b="0" u="none" strike="noStrike" dirty="0">
                          <a:solidFill>
                            <a:srgbClr val="000000"/>
                          </a:solidFill>
                          <a:effectLst/>
                        </a:rPr>
                        <a:t>7.25</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15</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6.55108034</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21</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3957001"/>
                  </a:ext>
                </a:extLst>
              </a:tr>
              <a:tr h="299720">
                <a:tc>
                  <a:txBody>
                    <a:bodyPr/>
                    <a:lstStyle/>
                    <a:p>
                      <a:pPr algn="ctr" fontAlgn="b"/>
                      <a:r>
                        <a:rPr lang="es-MX" sz="2000" b="0" u="none" strike="noStrike" dirty="0">
                          <a:solidFill>
                            <a:srgbClr val="000000"/>
                          </a:solidFill>
                          <a:effectLst/>
                        </a:rPr>
                        <a:t>9.87</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0</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8.07090609</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21</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1788436"/>
                  </a:ext>
                </a:extLst>
              </a:tr>
              <a:tr h="299720">
                <a:tc>
                  <a:txBody>
                    <a:bodyPr/>
                    <a:lstStyle/>
                    <a:p>
                      <a:pPr algn="ctr" fontAlgn="b"/>
                      <a:r>
                        <a:rPr lang="es-MX" sz="2000" b="0" u="none" strike="noStrike" dirty="0">
                          <a:solidFill>
                            <a:srgbClr val="000000"/>
                          </a:solidFill>
                          <a:effectLst/>
                        </a:rPr>
                        <a:t>7.6</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4</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5.99146455</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22</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0306182"/>
                  </a:ext>
                </a:extLst>
              </a:tr>
              <a:tr h="299720">
                <a:tc>
                  <a:txBody>
                    <a:bodyPr/>
                    <a:lstStyle/>
                    <a:p>
                      <a:pPr algn="ctr" fontAlgn="b"/>
                      <a:r>
                        <a:rPr lang="es-MX" sz="2000" b="0" u="none" strike="noStrike" dirty="0">
                          <a:solidFill>
                            <a:srgbClr val="000000"/>
                          </a:solidFill>
                          <a:effectLst/>
                        </a:rPr>
                        <a:t>6</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1</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3.04452244</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20</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9130031"/>
                  </a:ext>
                </a:extLst>
              </a:tr>
              <a:tr h="299720">
                <a:tc>
                  <a:txBody>
                    <a:bodyPr/>
                    <a:lstStyle/>
                    <a:p>
                      <a:pPr algn="ctr" fontAlgn="b"/>
                      <a:r>
                        <a:rPr lang="es-MX" sz="2000" b="0" u="none" strike="noStrike" dirty="0">
                          <a:solidFill>
                            <a:srgbClr val="000000"/>
                          </a:solidFill>
                          <a:effectLst/>
                        </a:rPr>
                        <a:t>8.1</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4</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5.70378247</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26</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9593029"/>
                  </a:ext>
                </a:extLst>
              </a:tr>
              <a:tr h="299720">
                <a:tc>
                  <a:txBody>
                    <a:bodyPr/>
                    <a:lstStyle/>
                    <a:p>
                      <a:pPr algn="ctr" fontAlgn="b"/>
                      <a:r>
                        <a:rPr lang="es-MX" sz="2000" b="0" u="none" strike="noStrike" dirty="0">
                          <a:solidFill>
                            <a:srgbClr val="000000"/>
                          </a:solidFill>
                          <a:effectLst/>
                        </a:rPr>
                        <a:t>7</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6</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3.17805383</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18</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9668245"/>
                  </a:ext>
                </a:extLst>
              </a:tr>
              <a:tr h="299720">
                <a:tc>
                  <a:txBody>
                    <a:bodyPr/>
                    <a:lstStyle/>
                    <a:p>
                      <a:pPr algn="ctr" fontAlgn="b"/>
                      <a:r>
                        <a:rPr lang="es-MX" sz="2000" b="0" u="none" strike="noStrike" dirty="0">
                          <a:solidFill>
                            <a:srgbClr val="000000"/>
                          </a:solidFill>
                          <a:effectLst/>
                        </a:rPr>
                        <a:t>8.07</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0</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4.17438727</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21</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47554521"/>
                  </a:ext>
                </a:extLst>
              </a:tr>
              <a:tr h="299720">
                <a:tc>
                  <a:txBody>
                    <a:bodyPr/>
                    <a:lstStyle/>
                    <a:p>
                      <a:pPr algn="ctr" fontAlgn="b"/>
                      <a:r>
                        <a:rPr lang="es-MX" sz="2000" b="0" u="none" strike="noStrike" dirty="0">
                          <a:solidFill>
                            <a:srgbClr val="000000"/>
                          </a:solidFill>
                          <a:effectLst/>
                        </a:rPr>
                        <a:t>7.2</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12</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7.60090246</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23</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0579503"/>
                  </a:ext>
                </a:extLst>
              </a:tr>
            </a:tbl>
          </a:graphicData>
        </a:graphic>
      </p:graphicFrame>
      <p:graphicFrame>
        <p:nvGraphicFramePr>
          <p:cNvPr id="5" name="Tabla 4">
            <a:extLst>
              <a:ext uri="{FF2B5EF4-FFF2-40B4-BE49-F238E27FC236}">
                <a16:creationId xmlns:a16="http://schemas.microsoft.com/office/drawing/2014/main" id="{A1990F5D-8FBB-4672-9093-016E17B6774C}"/>
              </a:ext>
            </a:extLst>
          </p:cNvPr>
          <p:cNvGraphicFramePr>
            <a:graphicFrameLocks noGrp="1"/>
          </p:cNvGraphicFramePr>
          <p:nvPr>
            <p:extLst>
              <p:ext uri="{D42A27DB-BD31-4B8C-83A1-F6EECF244321}">
                <p14:modId xmlns:p14="http://schemas.microsoft.com/office/powerpoint/2010/main" val="1982186976"/>
              </p:ext>
            </p:extLst>
          </p:nvPr>
        </p:nvGraphicFramePr>
        <p:xfrm>
          <a:off x="2782957" y="1484243"/>
          <a:ext cx="6491044" cy="446157"/>
        </p:xfrm>
        <a:graphic>
          <a:graphicData uri="http://schemas.openxmlformats.org/drawingml/2006/table">
            <a:tbl>
              <a:tblPr>
                <a:tableStyleId>{125E5076-3810-47DD-B79F-674D7AD40C01}</a:tableStyleId>
              </a:tblPr>
              <a:tblGrid>
                <a:gridCol w="1444486">
                  <a:extLst>
                    <a:ext uri="{9D8B030D-6E8A-4147-A177-3AD203B41FA5}">
                      <a16:colId xmlns:a16="http://schemas.microsoft.com/office/drawing/2014/main" val="2253820259"/>
                    </a:ext>
                  </a:extLst>
                </a:gridCol>
                <a:gridCol w="1351722">
                  <a:extLst>
                    <a:ext uri="{9D8B030D-6E8A-4147-A177-3AD203B41FA5}">
                      <a16:colId xmlns:a16="http://schemas.microsoft.com/office/drawing/2014/main" val="2958071618"/>
                    </a:ext>
                  </a:extLst>
                </a:gridCol>
                <a:gridCol w="2072075">
                  <a:extLst>
                    <a:ext uri="{9D8B030D-6E8A-4147-A177-3AD203B41FA5}">
                      <a16:colId xmlns:a16="http://schemas.microsoft.com/office/drawing/2014/main" val="2302660172"/>
                    </a:ext>
                  </a:extLst>
                </a:gridCol>
                <a:gridCol w="1622761">
                  <a:extLst>
                    <a:ext uri="{9D8B030D-6E8A-4147-A177-3AD203B41FA5}">
                      <a16:colId xmlns:a16="http://schemas.microsoft.com/office/drawing/2014/main" val="3664362086"/>
                    </a:ext>
                  </a:extLst>
                </a:gridCol>
              </a:tblGrid>
              <a:tr h="446157">
                <a:tc>
                  <a:txBody>
                    <a:bodyPr/>
                    <a:lstStyle/>
                    <a:p>
                      <a:pPr algn="ctr" fontAlgn="b"/>
                      <a:r>
                        <a:rPr lang="es-MX" sz="2000" b="0" u="none" strike="noStrike" dirty="0">
                          <a:solidFill>
                            <a:srgbClr val="000000"/>
                          </a:solidFill>
                          <a:effectLst/>
                        </a:rPr>
                        <a:t>promedio</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actividad</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log(gasto)</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edad</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5332750"/>
                  </a:ext>
                </a:extLst>
              </a:tr>
            </a:tbl>
          </a:graphicData>
        </a:graphic>
      </p:graphicFrame>
      <p:graphicFrame>
        <p:nvGraphicFramePr>
          <p:cNvPr id="7" name="Tabla 6">
            <a:extLst>
              <a:ext uri="{FF2B5EF4-FFF2-40B4-BE49-F238E27FC236}">
                <a16:creationId xmlns:a16="http://schemas.microsoft.com/office/drawing/2014/main" id="{A3D13F8D-772E-437D-9542-4F37B9CB274B}"/>
              </a:ext>
            </a:extLst>
          </p:cNvPr>
          <p:cNvGraphicFramePr>
            <a:graphicFrameLocks noGrp="1"/>
          </p:cNvGraphicFramePr>
          <p:nvPr>
            <p:extLst>
              <p:ext uri="{D42A27DB-BD31-4B8C-83A1-F6EECF244321}">
                <p14:modId xmlns:p14="http://schemas.microsoft.com/office/powerpoint/2010/main" val="3406093287"/>
              </p:ext>
            </p:extLst>
          </p:nvPr>
        </p:nvGraphicFramePr>
        <p:xfrm>
          <a:off x="677332" y="5069840"/>
          <a:ext cx="8596665" cy="1062189"/>
        </p:xfrm>
        <a:graphic>
          <a:graphicData uri="http://schemas.openxmlformats.org/drawingml/2006/table">
            <a:tbl>
              <a:tblPr>
                <a:tableStyleId>{C4B1156A-380E-4F78-BDF5-A606A8083BF9}</a:tableStyleId>
              </a:tblPr>
              <a:tblGrid>
                <a:gridCol w="2132129">
                  <a:extLst>
                    <a:ext uri="{9D8B030D-6E8A-4147-A177-3AD203B41FA5}">
                      <a16:colId xmlns:a16="http://schemas.microsoft.com/office/drawing/2014/main" val="2768837841"/>
                    </a:ext>
                  </a:extLst>
                </a:gridCol>
                <a:gridCol w="1404730">
                  <a:extLst>
                    <a:ext uri="{9D8B030D-6E8A-4147-A177-3AD203B41FA5}">
                      <a16:colId xmlns:a16="http://schemas.microsoft.com/office/drawing/2014/main" val="1265665260"/>
                    </a:ext>
                  </a:extLst>
                </a:gridCol>
                <a:gridCol w="1404731">
                  <a:extLst>
                    <a:ext uri="{9D8B030D-6E8A-4147-A177-3AD203B41FA5}">
                      <a16:colId xmlns:a16="http://schemas.microsoft.com/office/drawing/2014/main" val="792823378"/>
                    </a:ext>
                  </a:extLst>
                </a:gridCol>
                <a:gridCol w="2093843">
                  <a:extLst>
                    <a:ext uri="{9D8B030D-6E8A-4147-A177-3AD203B41FA5}">
                      <a16:colId xmlns:a16="http://schemas.microsoft.com/office/drawing/2014/main" val="1491417295"/>
                    </a:ext>
                  </a:extLst>
                </a:gridCol>
                <a:gridCol w="1561232">
                  <a:extLst>
                    <a:ext uri="{9D8B030D-6E8A-4147-A177-3AD203B41FA5}">
                      <a16:colId xmlns:a16="http://schemas.microsoft.com/office/drawing/2014/main" val="2534560975"/>
                    </a:ext>
                  </a:extLst>
                </a:gridCol>
              </a:tblGrid>
              <a:tr h="403308">
                <a:tc>
                  <a:txBody>
                    <a:bodyPr/>
                    <a:lstStyle/>
                    <a:p>
                      <a:pPr algn="ctr" fontAlgn="b"/>
                      <a:r>
                        <a:rPr lang="es-MX" sz="2000" b="0" u="none" strike="noStrike" dirty="0">
                          <a:solidFill>
                            <a:srgbClr val="000000"/>
                          </a:solidFill>
                          <a:effectLst/>
                        </a:rPr>
                        <a:t>Valor mínimo</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4</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0</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3.04452244</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18</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8343341"/>
                  </a:ext>
                </a:extLst>
              </a:tr>
              <a:tr h="344556">
                <a:tc>
                  <a:txBody>
                    <a:bodyPr/>
                    <a:lstStyle/>
                    <a:p>
                      <a:pPr algn="ctr" fontAlgn="b"/>
                      <a:r>
                        <a:rPr lang="es-MX" sz="2000" b="0" u="none" strike="noStrike">
                          <a:solidFill>
                            <a:srgbClr val="000000"/>
                          </a:solidFill>
                          <a:effectLst/>
                        </a:rPr>
                        <a:t>Valor máximo</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9.87</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15</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8.07090609</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34</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3987993"/>
                  </a:ext>
                </a:extLst>
              </a:tr>
              <a:tr h="255100">
                <a:tc>
                  <a:txBody>
                    <a:bodyPr/>
                    <a:lstStyle/>
                    <a:p>
                      <a:pPr algn="ctr" fontAlgn="b"/>
                      <a:r>
                        <a:rPr lang="es-MX" sz="2000" b="0" u="none" strike="noStrike" dirty="0">
                          <a:solidFill>
                            <a:srgbClr val="000000"/>
                          </a:solidFill>
                          <a:effectLst/>
                        </a:rPr>
                        <a:t>Promedio</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7.67</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2.76</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6.03727136</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22.52</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0762041"/>
                  </a:ext>
                </a:extLst>
              </a:tr>
            </a:tbl>
          </a:graphicData>
        </a:graphic>
      </p:graphicFrame>
    </p:spTree>
    <p:extLst>
      <p:ext uri="{BB962C8B-B14F-4D97-AF65-F5344CB8AC3E}">
        <p14:creationId xmlns:p14="http://schemas.microsoft.com/office/powerpoint/2010/main" val="1454481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3A3757-3F3E-4F95-9BEA-54131726686B}"/>
              </a:ext>
            </a:extLst>
          </p:cNvPr>
          <p:cNvSpPr>
            <a:spLocks noGrp="1"/>
          </p:cNvSpPr>
          <p:nvPr>
            <p:ph type="title"/>
          </p:nvPr>
        </p:nvSpPr>
        <p:spPr/>
        <p:txBody>
          <a:bodyPr/>
          <a:lstStyle/>
          <a:p>
            <a:r>
              <a:rPr lang="es-MX" b="1" dirty="0"/>
              <a:t>Esperanza Condicional Cero: E(</a:t>
            </a:r>
            <a:r>
              <a:rPr lang="es-MX" b="1" dirty="0" err="1"/>
              <a:t>u|X</a:t>
            </a:r>
            <a:r>
              <a:rPr lang="es-MX" b="1" dirty="0"/>
              <a:t>)=0</a:t>
            </a:r>
          </a:p>
        </p:txBody>
      </p:sp>
      <p:sp>
        <p:nvSpPr>
          <p:cNvPr id="3" name="Marcador de contenido 2">
            <a:extLst>
              <a:ext uri="{FF2B5EF4-FFF2-40B4-BE49-F238E27FC236}">
                <a16:creationId xmlns:a16="http://schemas.microsoft.com/office/drawing/2014/main" id="{E4A5731F-7EC8-44A1-A39F-80C422D76514}"/>
              </a:ext>
            </a:extLst>
          </p:cNvPr>
          <p:cNvSpPr>
            <a:spLocks noGrp="1"/>
          </p:cNvSpPr>
          <p:nvPr>
            <p:ph idx="1"/>
          </p:nvPr>
        </p:nvSpPr>
        <p:spPr>
          <a:xfrm>
            <a:off x="481390" y="1470123"/>
            <a:ext cx="9371735" cy="3880773"/>
          </a:xfrm>
        </p:spPr>
        <p:txBody>
          <a:bodyPr>
            <a:normAutofit/>
          </a:bodyPr>
          <a:lstStyle/>
          <a:p>
            <a:pPr marL="0" indent="0" algn="just">
              <a:buNone/>
            </a:pPr>
            <a:r>
              <a:rPr lang="es-ES" sz="2400" dirty="0"/>
              <a:t>Al graficar los residuos contra los valores observados de la variable independiente, si el supuesto se cumple, los residuos deberían distribuirse de manera aleatoria alrededor del valor cero.</a:t>
            </a:r>
            <a:endParaRPr lang="es-MX" sz="2400" dirty="0"/>
          </a:p>
        </p:txBody>
      </p:sp>
      <p:pic>
        <p:nvPicPr>
          <p:cNvPr id="5" name="Imagen 4"/>
          <p:cNvPicPr>
            <a:picLocks noChangeAspect="1"/>
          </p:cNvPicPr>
          <p:nvPr/>
        </p:nvPicPr>
        <p:blipFill>
          <a:blip r:embed="rId2"/>
          <a:stretch>
            <a:fillRect/>
          </a:stretch>
        </p:blipFill>
        <p:spPr>
          <a:xfrm>
            <a:off x="677334" y="2902991"/>
            <a:ext cx="3640493" cy="3049941"/>
          </a:xfrm>
          <a:prstGeom prst="rect">
            <a:avLst/>
          </a:prstGeom>
        </p:spPr>
      </p:pic>
      <p:pic>
        <p:nvPicPr>
          <p:cNvPr id="7" name="Imagen 6"/>
          <p:cNvPicPr>
            <a:picLocks noChangeAspect="1"/>
          </p:cNvPicPr>
          <p:nvPr/>
        </p:nvPicPr>
        <p:blipFill>
          <a:blip r:embed="rId3"/>
          <a:stretch>
            <a:fillRect/>
          </a:stretch>
        </p:blipFill>
        <p:spPr>
          <a:xfrm>
            <a:off x="4738107" y="2881874"/>
            <a:ext cx="3080946" cy="3071056"/>
          </a:xfrm>
          <a:prstGeom prst="rect">
            <a:avLst/>
          </a:prstGeom>
        </p:spPr>
      </p:pic>
      <p:pic>
        <p:nvPicPr>
          <p:cNvPr id="9" name="Imagen 8"/>
          <p:cNvPicPr>
            <a:picLocks noChangeAspect="1"/>
          </p:cNvPicPr>
          <p:nvPr/>
        </p:nvPicPr>
        <p:blipFill>
          <a:blip r:embed="rId4"/>
          <a:stretch>
            <a:fillRect/>
          </a:stretch>
        </p:blipFill>
        <p:spPr>
          <a:xfrm>
            <a:off x="8668140" y="2902991"/>
            <a:ext cx="3368662" cy="3049939"/>
          </a:xfrm>
          <a:prstGeom prst="rect">
            <a:avLst/>
          </a:prstGeom>
          <a:ln w="38100">
            <a:solidFill>
              <a:srgbClr val="FF0000"/>
            </a:solidFill>
          </a:ln>
        </p:spPr>
      </p:pic>
    </p:spTree>
    <p:extLst>
      <p:ext uri="{BB962C8B-B14F-4D97-AF65-F5344CB8AC3E}">
        <p14:creationId xmlns:p14="http://schemas.microsoft.com/office/powerpoint/2010/main" val="1120387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A1B7A9-57C2-4D3C-99A4-0684DBE7E3EE}"/>
              </a:ext>
            </a:extLst>
          </p:cNvPr>
          <p:cNvSpPr>
            <a:spLocks noGrp="1"/>
          </p:cNvSpPr>
          <p:nvPr>
            <p:ph type="title"/>
          </p:nvPr>
        </p:nvSpPr>
        <p:spPr/>
        <p:txBody>
          <a:bodyPr>
            <a:normAutofit/>
          </a:bodyPr>
          <a:lstStyle/>
          <a:p>
            <a:r>
              <a:rPr lang="es-ES" b="1" dirty="0"/>
              <a:t>No colinealidad perfecta entre las variables independientes</a:t>
            </a:r>
            <a:endParaRPr lang="es-MX" b="1" dirty="0"/>
          </a:p>
        </p:txBody>
      </p:sp>
      <p:sp>
        <p:nvSpPr>
          <p:cNvPr id="3" name="Marcador de contenido 2">
            <a:extLst>
              <a:ext uri="{FF2B5EF4-FFF2-40B4-BE49-F238E27FC236}">
                <a16:creationId xmlns:a16="http://schemas.microsoft.com/office/drawing/2014/main" id="{9D35BD7A-B9CD-4C99-B887-D32E5FA9BB8F}"/>
              </a:ext>
            </a:extLst>
          </p:cNvPr>
          <p:cNvSpPr>
            <a:spLocks noGrp="1"/>
          </p:cNvSpPr>
          <p:nvPr>
            <p:ph idx="1"/>
          </p:nvPr>
        </p:nvSpPr>
        <p:spPr>
          <a:xfrm>
            <a:off x="58436" y="1852679"/>
            <a:ext cx="9834464" cy="2420742"/>
          </a:xfrm>
        </p:spPr>
        <p:txBody>
          <a:bodyPr>
            <a:normAutofit/>
          </a:bodyPr>
          <a:lstStyle/>
          <a:p>
            <a:pPr algn="just"/>
            <a:r>
              <a:rPr lang="es-ES" sz="2400" dirty="0"/>
              <a:t>Calculando la matriz de correlación entre todas las variables independientes en el modelo. Los coeficientes de correlación pueden variar entre -1 y 1. Tener coeficientes de correlación cercanos a -1 o 1 entre pares de variables independientes, puede ser un indicador de multicolinealidad.</a:t>
            </a:r>
            <a:endParaRPr lang="es-MX" sz="2400" dirty="0"/>
          </a:p>
        </p:txBody>
      </p:sp>
      <p:pic>
        <p:nvPicPr>
          <p:cNvPr id="5" name="Imagen 4"/>
          <p:cNvPicPr>
            <a:picLocks noChangeAspect="1"/>
          </p:cNvPicPr>
          <p:nvPr/>
        </p:nvPicPr>
        <p:blipFill>
          <a:blip r:embed="rId2"/>
          <a:stretch>
            <a:fillRect/>
          </a:stretch>
        </p:blipFill>
        <p:spPr>
          <a:xfrm>
            <a:off x="1192987" y="4034280"/>
            <a:ext cx="7766474" cy="1834675"/>
          </a:xfrm>
          <a:prstGeom prst="rect">
            <a:avLst/>
          </a:prstGeom>
        </p:spPr>
      </p:pic>
      <p:sp>
        <p:nvSpPr>
          <p:cNvPr id="6" name="CuadroTexto 5"/>
          <p:cNvSpPr txBox="1"/>
          <p:nvPr/>
        </p:nvSpPr>
        <p:spPr>
          <a:xfrm>
            <a:off x="605863" y="6120882"/>
            <a:ext cx="8668139" cy="276999"/>
          </a:xfrm>
          <a:prstGeom prst="rect">
            <a:avLst/>
          </a:prstGeom>
          <a:noFill/>
        </p:spPr>
        <p:txBody>
          <a:bodyPr wrap="square" rtlCol="0">
            <a:spAutoFit/>
          </a:bodyPr>
          <a:lstStyle/>
          <a:p>
            <a:r>
              <a:rPr lang="es-ES" sz="1200" dirty="0"/>
              <a:t>Si fuera una sola variable independiente, no todos sus valores deben ser iguales para que se cumpla este supuesto.</a:t>
            </a:r>
            <a:endParaRPr lang="es-MX" sz="1200" dirty="0"/>
          </a:p>
        </p:txBody>
      </p:sp>
    </p:spTree>
    <p:extLst>
      <p:ext uri="{BB962C8B-B14F-4D97-AF65-F5344CB8AC3E}">
        <p14:creationId xmlns:p14="http://schemas.microsoft.com/office/powerpoint/2010/main" val="3226100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5683D6-5AEC-418E-A7AC-976D7ADC4482}"/>
              </a:ext>
            </a:extLst>
          </p:cNvPr>
          <p:cNvSpPr>
            <a:spLocks noGrp="1"/>
          </p:cNvSpPr>
          <p:nvPr>
            <p:ph type="title"/>
          </p:nvPr>
        </p:nvSpPr>
        <p:spPr>
          <a:xfrm>
            <a:off x="677334" y="609600"/>
            <a:ext cx="5418666" cy="689113"/>
          </a:xfrm>
        </p:spPr>
        <p:txBody>
          <a:bodyPr/>
          <a:lstStyle/>
          <a:p>
            <a:r>
              <a:rPr lang="es-MX" dirty="0"/>
              <a:t>Matriz de correlación</a:t>
            </a:r>
          </a:p>
        </p:txBody>
      </p:sp>
      <p:pic>
        <p:nvPicPr>
          <p:cNvPr id="4" name="Marcador de contenido 4">
            <a:extLst>
              <a:ext uri="{FF2B5EF4-FFF2-40B4-BE49-F238E27FC236}">
                <a16:creationId xmlns:a16="http://schemas.microsoft.com/office/drawing/2014/main" id="{7C7F2495-80A5-4052-BA99-66D4B9C667E7}"/>
              </a:ext>
            </a:extLst>
          </p:cNvPr>
          <p:cNvPicPr>
            <a:picLocks noGrp="1" noChangeAspect="1"/>
          </p:cNvPicPr>
          <p:nvPr>
            <p:ph idx="1"/>
          </p:nvPr>
        </p:nvPicPr>
        <p:blipFill rotWithShape="1">
          <a:blip r:embed="rId2"/>
          <a:srcRect l="26679" t="10913" r="28978" b="12267"/>
          <a:stretch/>
        </p:blipFill>
        <p:spPr>
          <a:xfrm>
            <a:off x="2161576" y="1404730"/>
            <a:ext cx="5418665" cy="5277791"/>
          </a:xfrm>
        </p:spPr>
      </p:pic>
    </p:spTree>
    <p:extLst>
      <p:ext uri="{BB962C8B-B14F-4D97-AF65-F5344CB8AC3E}">
        <p14:creationId xmlns:p14="http://schemas.microsoft.com/office/powerpoint/2010/main" val="1261486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1F8B5-F713-40FF-A4AE-13C5718C047D}"/>
              </a:ext>
            </a:extLst>
          </p:cNvPr>
          <p:cNvSpPr>
            <a:spLocks noGrp="1"/>
          </p:cNvSpPr>
          <p:nvPr>
            <p:ph type="title"/>
          </p:nvPr>
        </p:nvSpPr>
        <p:spPr/>
        <p:txBody>
          <a:bodyPr/>
          <a:lstStyle/>
          <a:p>
            <a:r>
              <a:rPr lang="es-MX" b="1" dirty="0"/>
              <a:t>Homocedasticidad</a:t>
            </a:r>
            <a:r>
              <a:rPr lang="es-MX" dirty="0"/>
              <a:t>.</a:t>
            </a:r>
          </a:p>
        </p:txBody>
      </p:sp>
      <p:sp>
        <p:nvSpPr>
          <p:cNvPr id="3" name="Marcador de contenido 2">
            <a:extLst>
              <a:ext uri="{FF2B5EF4-FFF2-40B4-BE49-F238E27FC236}">
                <a16:creationId xmlns:a16="http://schemas.microsoft.com/office/drawing/2014/main" id="{0AA7035D-51B4-4B11-972F-53CF9AB9F204}"/>
              </a:ext>
            </a:extLst>
          </p:cNvPr>
          <p:cNvSpPr>
            <a:spLocks noGrp="1"/>
          </p:cNvSpPr>
          <p:nvPr>
            <p:ph idx="1"/>
          </p:nvPr>
        </p:nvSpPr>
        <p:spPr>
          <a:xfrm>
            <a:off x="373225" y="1240971"/>
            <a:ext cx="9479902" cy="4800391"/>
          </a:xfrm>
        </p:spPr>
        <p:txBody>
          <a:bodyPr/>
          <a:lstStyle/>
          <a:p>
            <a:pPr algn="just"/>
            <a:r>
              <a:rPr lang="es-ES" dirty="0"/>
              <a:t>Se grafican los residuos estandarizados en función de los valores ajustados del modelo. Si se observa un patrón de embudo en el gráfico de residuos estandarizados, donde la dispersión de los residuos se ensancha o se estrecha a medida que aumentan los valores ajustados, puede indicar la presencia de heterocedasticidad.</a:t>
            </a:r>
            <a:endParaRPr lang="es-MX" dirty="0"/>
          </a:p>
        </p:txBody>
      </p:sp>
      <p:pic>
        <p:nvPicPr>
          <p:cNvPr id="5" name="Imagen 4"/>
          <p:cNvPicPr>
            <a:picLocks noChangeAspect="1"/>
          </p:cNvPicPr>
          <p:nvPr/>
        </p:nvPicPr>
        <p:blipFill>
          <a:blip r:embed="rId2"/>
          <a:stretch>
            <a:fillRect/>
          </a:stretch>
        </p:blipFill>
        <p:spPr>
          <a:xfrm>
            <a:off x="2329774" y="2561771"/>
            <a:ext cx="5291787" cy="4048095"/>
          </a:xfrm>
          <a:prstGeom prst="rect">
            <a:avLst/>
          </a:prstGeom>
        </p:spPr>
      </p:pic>
    </p:spTree>
    <p:extLst>
      <p:ext uri="{BB962C8B-B14F-4D97-AF65-F5344CB8AC3E}">
        <p14:creationId xmlns:p14="http://schemas.microsoft.com/office/powerpoint/2010/main" val="1683983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1F8B5-F713-40FF-A4AE-13C5718C047D}"/>
              </a:ext>
            </a:extLst>
          </p:cNvPr>
          <p:cNvSpPr>
            <a:spLocks noGrp="1"/>
          </p:cNvSpPr>
          <p:nvPr>
            <p:ph type="title"/>
          </p:nvPr>
        </p:nvSpPr>
        <p:spPr/>
        <p:txBody>
          <a:bodyPr/>
          <a:lstStyle/>
          <a:p>
            <a:r>
              <a:rPr lang="es-MX" dirty="0"/>
              <a:t>Homocedasticidad.</a:t>
            </a:r>
          </a:p>
        </p:txBody>
      </p:sp>
      <p:sp>
        <p:nvSpPr>
          <p:cNvPr id="9" name="Marcador de texto 8">
            <a:extLst>
              <a:ext uri="{FF2B5EF4-FFF2-40B4-BE49-F238E27FC236}">
                <a16:creationId xmlns:a16="http://schemas.microsoft.com/office/drawing/2014/main" id="{E70951DF-A978-4896-87FA-F0444E89E309}"/>
              </a:ext>
            </a:extLst>
          </p:cNvPr>
          <p:cNvSpPr>
            <a:spLocks noGrp="1"/>
          </p:cNvSpPr>
          <p:nvPr>
            <p:ph type="body" idx="1"/>
          </p:nvPr>
        </p:nvSpPr>
        <p:spPr/>
        <p:txBody>
          <a:bodyPr/>
          <a:lstStyle/>
          <a:p>
            <a:r>
              <a:rPr lang="es-MX" dirty="0"/>
              <a:t>Prueba White con productos cruzados</a:t>
            </a:r>
          </a:p>
        </p:txBody>
      </p:sp>
      <p:pic>
        <p:nvPicPr>
          <p:cNvPr id="5" name="Marcador de contenido 4">
            <a:extLst>
              <a:ext uri="{FF2B5EF4-FFF2-40B4-BE49-F238E27FC236}">
                <a16:creationId xmlns:a16="http://schemas.microsoft.com/office/drawing/2014/main" id="{254EEAEF-9971-4FD9-9B94-E8D449F38E9B}"/>
              </a:ext>
            </a:extLst>
          </p:cNvPr>
          <p:cNvPicPr>
            <a:picLocks noGrp="1" noChangeAspect="1"/>
          </p:cNvPicPr>
          <p:nvPr>
            <p:ph sz="half" idx="2"/>
          </p:nvPr>
        </p:nvPicPr>
        <p:blipFill rotWithShape="1">
          <a:blip r:embed="rId2"/>
          <a:srcRect t="31729" r="66441" b="57560"/>
          <a:stretch/>
        </p:blipFill>
        <p:spPr>
          <a:xfrm>
            <a:off x="675747" y="2737243"/>
            <a:ext cx="4185617" cy="1368487"/>
          </a:xfrm>
        </p:spPr>
      </p:pic>
      <p:sp>
        <p:nvSpPr>
          <p:cNvPr id="10" name="Marcador de texto 9">
            <a:extLst>
              <a:ext uri="{FF2B5EF4-FFF2-40B4-BE49-F238E27FC236}">
                <a16:creationId xmlns:a16="http://schemas.microsoft.com/office/drawing/2014/main" id="{9FFA72A4-3C2C-42A7-BE2E-F201CD53F5D9}"/>
              </a:ext>
            </a:extLst>
          </p:cNvPr>
          <p:cNvSpPr>
            <a:spLocks noGrp="1"/>
          </p:cNvSpPr>
          <p:nvPr>
            <p:ph type="body" sz="quarter" idx="3"/>
          </p:nvPr>
        </p:nvSpPr>
        <p:spPr/>
        <p:txBody>
          <a:bodyPr/>
          <a:lstStyle/>
          <a:p>
            <a:r>
              <a:rPr lang="es-MX" dirty="0"/>
              <a:t>Prueba White sin productos cruzados</a:t>
            </a:r>
          </a:p>
        </p:txBody>
      </p:sp>
      <p:pic>
        <p:nvPicPr>
          <p:cNvPr id="13" name="Marcador de contenido 12">
            <a:extLst>
              <a:ext uri="{FF2B5EF4-FFF2-40B4-BE49-F238E27FC236}">
                <a16:creationId xmlns:a16="http://schemas.microsoft.com/office/drawing/2014/main" id="{295D95C2-7C1E-4BB6-8004-F49EEA13FD3F}"/>
              </a:ext>
            </a:extLst>
          </p:cNvPr>
          <p:cNvPicPr>
            <a:picLocks noGrp="1" noChangeAspect="1"/>
          </p:cNvPicPr>
          <p:nvPr>
            <p:ph sz="quarter" idx="4"/>
          </p:nvPr>
        </p:nvPicPr>
        <p:blipFill rotWithShape="1">
          <a:blip r:embed="rId3"/>
          <a:srcRect t="31856" r="66739" b="54067"/>
          <a:stretch/>
        </p:blipFill>
        <p:spPr>
          <a:xfrm>
            <a:off x="5088375" y="2737243"/>
            <a:ext cx="4185617" cy="1368487"/>
          </a:xfrm>
        </p:spPr>
      </p:pic>
      <p:sp>
        <p:nvSpPr>
          <p:cNvPr id="6" name="Rectángulo 5">
            <a:extLst>
              <a:ext uri="{FF2B5EF4-FFF2-40B4-BE49-F238E27FC236}">
                <a16:creationId xmlns:a16="http://schemas.microsoft.com/office/drawing/2014/main" id="{45427515-E824-493A-9ED2-5A5A1C14ED9F}"/>
              </a:ext>
            </a:extLst>
          </p:cNvPr>
          <p:cNvSpPr/>
          <p:nvPr/>
        </p:nvSpPr>
        <p:spPr>
          <a:xfrm>
            <a:off x="4147930" y="3214636"/>
            <a:ext cx="713434" cy="7511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6FC7C9B2-B769-4004-A9A2-FEBB1F08EF66}"/>
              </a:ext>
            </a:extLst>
          </p:cNvPr>
          <p:cNvSpPr/>
          <p:nvPr/>
        </p:nvSpPr>
        <p:spPr>
          <a:xfrm>
            <a:off x="3151833" y="4389789"/>
            <a:ext cx="1709531" cy="66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accent2"/>
                </a:solidFill>
              </a:rPr>
              <a:t>&gt; 0.05</a:t>
            </a:r>
          </a:p>
        </p:txBody>
      </p:sp>
      <p:sp>
        <p:nvSpPr>
          <p:cNvPr id="8" name="Rectángulo 7">
            <a:extLst>
              <a:ext uri="{FF2B5EF4-FFF2-40B4-BE49-F238E27FC236}">
                <a16:creationId xmlns:a16="http://schemas.microsoft.com/office/drawing/2014/main" id="{03817182-12D4-4962-86AD-EFA22071470B}"/>
              </a:ext>
            </a:extLst>
          </p:cNvPr>
          <p:cNvSpPr/>
          <p:nvPr/>
        </p:nvSpPr>
        <p:spPr>
          <a:xfrm>
            <a:off x="3503583" y="5334248"/>
            <a:ext cx="2944170" cy="914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Si se cumple el supuesto de homocedasticidad</a:t>
            </a:r>
          </a:p>
        </p:txBody>
      </p:sp>
      <p:sp>
        <p:nvSpPr>
          <p:cNvPr id="14" name="Rectángulo 13">
            <a:extLst>
              <a:ext uri="{FF2B5EF4-FFF2-40B4-BE49-F238E27FC236}">
                <a16:creationId xmlns:a16="http://schemas.microsoft.com/office/drawing/2014/main" id="{E402987F-030E-4964-9EE5-EF592E07985E}"/>
              </a:ext>
            </a:extLst>
          </p:cNvPr>
          <p:cNvSpPr/>
          <p:nvPr/>
        </p:nvSpPr>
        <p:spPr>
          <a:xfrm>
            <a:off x="8459330" y="3053436"/>
            <a:ext cx="713434" cy="7511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F8E4AD74-30A8-4174-8404-0D945E3C7D22}"/>
              </a:ext>
            </a:extLst>
          </p:cNvPr>
          <p:cNvSpPr/>
          <p:nvPr/>
        </p:nvSpPr>
        <p:spPr>
          <a:xfrm>
            <a:off x="7463233" y="4389789"/>
            <a:ext cx="1709531" cy="66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accent2"/>
                </a:solidFill>
              </a:rPr>
              <a:t>&gt; 0.05</a:t>
            </a:r>
          </a:p>
        </p:txBody>
      </p:sp>
    </p:spTree>
    <p:extLst>
      <p:ext uri="{BB962C8B-B14F-4D97-AF65-F5344CB8AC3E}">
        <p14:creationId xmlns:p14="http://schemas.microsoft.com/office/powerpoint/2010/main" val="1665033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67C59583-6B21-46B9-89DE-4B2CBDA61BA6}"/>
              </a:ext>
            </a:extLst>
          </p:cNvPr>
          <p:cNvSpPr>
            <a:spLocks noGrp="1"/>
          </p:cNvSpPr>
          <p:nvPr>
            <p:ph type="title"/>
          </p:nvPr>
        </p:nvSpPr>
        <p:spPr/>
        <p:txBody>
          <a:bodyPr/>
          <a:lstStyle/>
          <a:p>
            <a:r>
              <a:rPr lang="es-MX" dirty="0"/>
              <a:t>Gráfica de los residuales</a:t>
            </a:r>
          </a:p>
        </p:txBody>
      </p:sp>
      <p:pic>
        <p:nvPicPr>
          <p:cNvPr id="15" name="Marcador de contenido 14">
            <a:extLst>
              <a:ext uri="{FF2B5EF4-FFF2-40B4-BE49-F238E27FC236}">
                <a16:creationId xmlns:a16="http://schemas.microsoft.com/office/drawing/2014/main" id="{DB7D3C48-04F9-4E7C-8CBB-842830927E94}"/>
              </a:ext>
            </a:extLst>
          </p:cNvPr>
          <p:cNvPicPr>
            <a:picLocks noGrp="1" noChangeAspect="1"/>
          </p:cNvPicPr>
          <p:nvPr>
            <p:ph idx="1"/>
          </p:nvPr>
        </p:nvPicPr>
        <p:blipFill rotWithShape="1">
          <a:blip r:embed="rId2"/>
          <a:srcRect l="15960" t="37964" r="51437" b="18544"/>
          <a:stretch/>
        </p:blipFill>
        <p:spPr>
          <a:xfrm>
            <a:off x="2266335" y="1397001"/>
            <a:ext cx="5418666" cy="4063997"/>
          </a:xfrm>
        </p:spPr>
      </p:pic>
    </p:spTree>
    <p:extLst>
      <p:ext uri="{BB962C8B-B14F-4D97-AF65-F5344CB8AC3E}">
        <p14:creationId xmlns:p14="http://schemas.microsoft.com/office/powerpoint/2010/main" val="3399863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DF613FE2-081A-4607-8021-FFA775D905E2}"/>
                  </a:ext>
                </a:extLst>
              </p:cNvPr>
              <p:cNvSpPr>
                <a:spLocks noGrp="1"/>
              </p:cNvSpPr>
              <p:nvPr>
                <p:ph type="title"/>
              </p:nvPr>
            </p:nvSpPr>
            <p:spPr/>
            <p:txBody>
              <a:bodyPr/>
              <a:lstStyle/>
              <a:p>
                <a:r>
                  <a:rPr lang="es-MX" dirty="0"/>
                  <a:t>Normalidad de los errores </a:t>
                </a:r>
                <a14:m>
                  <m:oMath xmlns:m="http://schemas.openxmlformats.org/officeDocument/2006/math">
                    <m:r>
                      <a:rPr lang="es-MX" i="1" dirty="0" smtClean="0">
                        <a:latin typeface="Cambria Math" panose="02040503050406030204" pitchFamily="18" charset="0"/>
                      </a:rPr>
                      <m:t>𝑢</m:t>
                    </m:r>
                    <m:r>
                      <a:rPr lang="es-MX" i="1" dirty="0" smtClean="0">
                        <a:latin typeface="Cambria Math" panose="02040503050406030204" pitchFamily="18" charset="0"/>
                      </a:rPr>
                      <m:t>~</m:t>
                    </m:r>
                    <m:r>
                      <a:rPr lang="es-MX" i="1" dirty="0" smtClean="0">
                        <a:latin typeface="Cambria Math" panose="02040503050406030204" pitchFamily="18" charset="0"/>
                      </a:rPr>
                      <m:t>𝑁</m:t>
                    </m:r>
                    <m:d>
                      <m:dPr>
                        <m:ctrlPr>
                          <a:rPr lang="es-MX" i="1" dirty="0" smtClean="0">
                            <a:latin typeface="Cambria Math" panose="02040503050406030204" pitchFamily="18" charset="0"/>
                          </a:rPr>
                        </m:ctrlPr>
                      </m:dPr>
                      <m:e>
                        <m:r>
                          <a:rPr lang="es-MX" i="1" dirty="0" smtClean="0">
                            <a:latin typeface="Cambria Math" panose="02040503050406030204" pitchFamily="18" charset="0"/>
                          </a:rPr>
                          <m:t>0,</m:t>
                        </m:r>
                        <m:r>
                          <a:rPr lang="es-MX" b="0" i="1" dirty="0" smtClean="0">
                            <a:latin typeface="Cambria Math" panose="02040503050406030204" pitchFamily="18" charset="0"/>
                          </a:rPr>
                          <m:t> </m:t>
                        </m:r>
                        <m:sSubSup>
                          <m:sSubSupPr>
                            <m:ctrlPr>
                              <a:rPr lang="es-MX" b="0" i="1" dirty="0" smtClean="0">
                                <a:latin typeface="Cambria Math" panose="02040503050406030204" pitchFamily="18" charset="0"/>
                              </a:rPr>
                            </m:ctrlPr>
                          </m:sSubSupPr>
                          <m:e>
                            <m:r>
                              <a:rPr lang="es-MX" b="0" i="1" dirty="0" smtClean="0">
                                <a:latin typeface="Cambria Math" panose="02040503050406030204" pitchFamily="18" charset="0"/>
                              </a:rPr>
                              <m:t>𝜎</m:t>
                            </m:r>
                          </m:e>
                          <m:sub>
                            <m:r>
                              <a:rPr lang="es-MX" b="0" i="1" dirty="0" smtClean="0">
                                <a:latin typeface="Cambria Math" panose="02040503050406030204" pitchFamily="18" charset="0"/>
                              </a:rPr>
                              <m:t>𝑢</m:t>
                            </m:r>
                          </m:sub>
                          <m:sup>
                            <m:r>
                              <a:rPr lang="es-MX" b="0" i="1" dirty="0" smtClean="0">
                                <a:latin typeface="Cambria Math" panose="02040503050406030204" pitchFamily="18" charset="0"/>
                              </a:rPr>
                              <m:t>2</m:t>
                            </m:r>
                          </m:sup>
                        </m:sSubSup>
                      </m:e>
                    </m:d>
                  </m:oMath>
                </a14:m>
                <a:r>
                  <a:rPr lang="es-MX" dirty="0"/>
                  <a:t>.</a:t>
                </a:r>
              </a:p>
            </p:txBody>
          </p:sp>
        </mc:Choice>
        <mc:Fallback xmlns="">
          <p:sp>
            <p:nvSpPr>
              <p:cNvPr id="2" name="Título 1">
                <a:extLst>
                  <a:ext uri="{FF2B5EF4-FFF2-40B4-BE49-F238E27FC236}">
                    <a16:creationId xmlns:a16="http://schemas.microsoft.com/office/drawing/2014/main" id="{DF613FE2-081A-4607-8021-FFA775D905E2}"/>
                  </a:ext>
                </a:extLst>
              </p:cNvPr>
              <p:cNvSpPr>
                <a:spLocks noGrp="1" noRot="1" noChangeAspect="1" noMove="1" noResize="1" noEditPoints="1" noAdjustHandles="1" noChangeArrowheads="1" noChangeShapeType="1" noTextEdit="1"/>
              </p:cNvSpPr>
              <p:nvPr>
                <p:ph type="title"/>
              </p:nvPr>
            </p:nvSpPr>
            <p:spPr>
              <a:blipFill>
                <a:blip r:embed="rId2"/>
                <a:stretch>
                  <a:fillRect l="-2128" t="-6452"/>
                </a:stretch>
              </a:blipFill>
            </p:spPr>
            <p:txBody>
              <a:bodyPr/>
              <a:lstStyle/>
              <a:p>
                <a:r>
                  <a:rPr lang="es-MX">
                    <a:noFill/>
                  </a:rPr>
                  <a:t> </a:t>
                </a:r>
              </a:p>
            </p:txBody>
          </p:sp>
        </mc:Fallback>
      </mc:AlternateContent>
      <p:pic>
        <p:nvPicPr>
          <p:cNvPr id="5" name="Marcador de contenido 4">
            <a:extLst>
              <a:ext uri="{FF2B5EF4-FFF2-40B4-BE49-F238E27FC236}">
                <a16:creationId xmlns:a16="http://schemas.microsoft.com/office/drawing/2014/main" id="{7F3C3712-096A-4B04-8B64-5364AEDE6E06}"/>
              </a:ext>
            </a:extLst>
          </p:cNvPr>
          <p:cNvPicPr>
            <a:picLocks noGrp="1" noChangeAspect="1"/>
          </p:cNvPicPr>
          <p:nvPr>
            <p:ph idx="1"/>
          </p:nvPr>
        </p:nvPicPr>
        <p:blipFill rotWithShape="1">
          <a:blip r:embed="rId3"/>
          <a:srcRect l="-2" t="40380" r="50079" b="16127"/>
          <a:stretch/>
        </p:blipFill>
        <p:spPr>
          <a:xfrm>
            <a:off x="1817076" y="1602813"/>
            <a:ext cx="7456926" cy="3652374"/>
          </a:xfrm>
        </p:spPr>
      </p:pic>
      <p:sp>
        <p:nvSpPr>
          <p:cNvPr id="6" name="Rectángulo 5">
            <a:extLst>
              <a:ext uri="{FF2B5EF4-FFF2-40B4-BE49-F238E27FC236}">
                <a16:creationId xmlns:a16="http://schemas.microsoft.com/office/drawing/2014/main" id="{F7BB9567-AABF-4DB8-BC65-FB795EE524AC}"/>
              </a:ext>
            </a:extLst>
          </p:cNvPr>
          <p:cNvSpPr/>
          <p:nvPr/>
        </p:nvSpPr>
        <p:spPr>
          <a:xfrm>
            <a:off x="1817076" y="5580185"/>
            <a:ext cx="7115909" cy="668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Los errores no se distribuyen Normalmente</a:t>
            </a:r>
          </a:p>
        </p:txBody>
      </p:sp>
      <p:sp>
        <p:nvSpPr>
          <p:cNvPr id="7" name="Rectángulo 6">
            <a:extLst>
              <a:ext uri="{FF2B5EF4-FFF2-40B4-BE49-F238E27FC236}">
                <a16:creationId xmlns:a16="http://schemas.microsoft.com/office/drawing/2014/main" id="{2B51D04B-0FE5-49E5-A8E7-DF861394B99E}"/>
              </a:ext>
            </a:extLst>
          </p:cNvPr>
          <p:cNvSpPr/>
          <p:nvPr/>
        </p:nvSpPr>
        <p:spPr>
          <a:xfrm>
            <a:off x="9406523" y="3169308"/>
            <a:ext cx="1513268" cy="726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Asimetría negativa</a:t>
            </a:r>
          </a:p>
        </p:txBody>
      </p:sp>
    </p:spTree>
    <p:extLst>
      <p:ext uri="{BB962C8B-B14F-4D97-AF65-F5344CB8AC3E}">
        <p14:creationId xmlns:p14="http://schemas.microsoft.com/office/powerpoint/2010/main" val="4047390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2EDB4-2E45-458E-B2A6-A57899436B6F}"/>
              </a:ext>
            </a:extLst>
          </p:cNvPr>
          <p:cNvSpPr>
            <a:spLocks noGrp="1"/>
          </p:cNvSpPr>
          <p:nvPr>
            <p:ph type="title"/>
          </p:nvPr>
        </p:nvSpPr>
        <p:spPr>
          <a:xfrm>
            <a:off x="677334" y="609600"/>
            <a:ext cx="8596668" cy="834887"/>
          </a:xfrm>
        </p:spPr>
        <p:txBody>
          <a:bodyPr/>
          <a:lstStyle/>
          <a:p>
            <a:r>
              <a:rPr lang="es-MX" b="1" dirty="0"/>
              <a:t>Alcance</a:t>
            </a:r>
          </a:p>
        </p:txBody>
      </p:sp>
      <p:sp>
        <p:nvSpPr>
          <p:cNvPr id="3" name="Marcador de contenido 2">
            <a:extLst>
              <a:ext uri="{FF2B5EF4-FFF2-40B4-BE49-F238E27FC236}">
                <a16:creationId xmlns:a16="http://schemas.microsoft.com/office/drawing/2014/main" id="{A27AE091-D058-4785-A665-A91F60F8BB4E}"/>
              </a:ext>
            </a:extLst>
          </p:cNvPr>
          <p:cNvSpPr>
            <a:spLocks noGrp="1"/>
          </p:cNvSpPr>
          <p:nvPr>
            <p:ph idx="1"/>
          </p:nvPr>
        </p:nvSpPr>
        <p:spPr>
          <a:xfrm>
            <a:off x="677334" y="1603513"/>
            <a:ext cx="8596668" cy="4437849"/>
          </a:xfrm>
        </p:spPr>
        <p:txBody>
          <a:bodyPr>
            <a:normAutofit/>
          </a:bodyPr>
          <a:lstStyle/>
          <a:p>
            <a:pPr algn="just"/>
            <a:r>
              <a:rPr lang="es-MX" sz="2400" dirty="0"/>
              <a:t>El modelo busca explicar en qué medida y en qué sentido las horas dedicadas a alguna actividad extracurricular, el ingreso semanal y la edad de los alumnos de la Escuela Superior de Física y Matemáticas tienen relación con su promedio escolar.</a:t>
            </a:r>
          </a:p>
        </p:txBody>
      </p:sp>
      <p:pic>
        <p:nvPicPr>
          <p:cNvPr id="5" name="Imagen 4">
            <a:extLst>
              <a:ext uri="{FF2B5EF4-FFF2-40B4-BE49-F238E27FC236}">
                <a16:creationId xmlns:a16="http://schemas.microsoft.com/office/drawing/2014/main" id="{F30E28CF-C7CC-46E4-8763-500FFDBD5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841" y="3286935"/>
            <a:ext cx="3147916" cy="2754427"/>
          </a:xfrm>
          <a:prstGeom prst="rect">
            <a:avLst/>
          </a:prstGeom>
        </p:spPr>
      </p:pic>
    </p:spTree>
    <p:extLst>
      <p:ext uri="{BB962C8B-B14F-4D97-AF65-F5344CB8AC3E}">
        <p14:creationId xmlns:p14="http://schemas.microsoft.com/office/powerpoint/2010/main" val="2010736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DF21959-EA2A-4EAF-811F-B58EFA7DC9C0}"/>
              </a:ext>
            </a:extLst>
          </p:cNvPr>
          <p:cNvSpPr>
            <a:spLocks noGrp="1"/>
          </p:cNvSpPr>
          <p:nvPr>
            <p:ph type="title"/>
          </p:nvPr>
        </p:nvSpPr>
        <p:spPr/>
        <p:txBody>
          <a:bodyPr>
            <a:normAutofit/>
          </a:bodyPr>
          <a:lstStyle/>
          <a:p>
            <a:r>
              <a:rPr lang="es-MX" sz="3600" b="1" dirty="0">
                <a:latin typeface="Arial" panose="020B0604020202020204" pitchFamily="34" charset="0"/>
                <a:cs typeface="Arial" panose="020B0604020202020204" pitchFamily="34" charset="0"/>
              </a:rPr>
              <a:t>Segunda ecuación estimada del modelo de regresión lineal múltiple.</a:t>
            </a:r>
            <a:endParaRPr lang="es-MX" b="1"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15E5C9F-83BB-4534-A4DD-49A9643E3AA2}"/>
                  </a:ext>
                </a:extLst>
              </p:cNvPr>
              <p:cNvSpPr>
                <a:spLocks noGrp="1"/>
              </p:cNvSpPr>
              <p:nvPr>
                <p:ph idx="1"/>
              </p:nvPr>
            </p:nvSpPr>
            <p:spPr>
              <a:xfrm>
                <a:off x="677334" y="2160589"/>
                <a:ext cx="10603376" cy="388077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𝑝𝑟𝑜𝑚𝑒𝑑𝑖𝑜</m:t>
                      </m:r>
                      <m:r>
                        <a:rPr lang="es-MX" sz="2400" b="0" i="1" smtClean="0">
                          <a:latin typeface="Cambria Math" panose="02040503050406030204" pitchFamily="18" charset="0"/>
                        </a:rPr>
                        <m:t>=5.8517+0.0596 </m:t>
                      </m:r>
                      <m:r>
                        <a:rPr lang="es-MX" sz="2400" b="0" i="1" smtClean="0">
                          <a:latin typeface="Cambria Math" panose="02040503050406030204" pitchFamily="18" charset="0"/>
                        </a:rPr>
                        <m:t>𝑎𝑐𝑡𝑖𝑣𝑖𝑑𝑎𝑑</m:t>
                      </m:r>
                      <m:r>
                        <a:rPr lang="es-MX" sz="2400" b="0" i="1" smtClean="0">
                          <a:latin typeface="Cambria Math" panose="02040503050406030204" pitchFamily="18" charset="0"/>
                        </a:rPr>
                        <m:t>+0.3158</m:t>
                      </m:r>
                      <m:func>
                        <m:funcPr>
                          <m:ctrlPr>
                            <a:rPr lang="es-MX" sz="2400" b="0" i="1" smtClean="0">
                              <a:latin typeface="Cambria Math" panose="02040503050406030204" pitchFamily="18" charset="0"/>
                            </a:rPr>
                          </m:ctrlPr>
                        </m:funcPr>
                        <m:fName>
                          <m:r>
                            <m:rPr>
                              <m:sty m:val="p"/>
                            </m:rPr>
                            <a:rPr lang="es-MX" sz="2400" b="0" i="0" smtClean="0">
                              <a:latin typeface="Cambria Math" panose="02040503050406030204" pitchFamily="18" charset="0"/>
                            </a:rPr>
                            <m:t>log</m:t>
                          </m:r>
                        </m:fName>
                        <m:e>
                          <m:d>
                            <m:dPr>
                              <m:ctrlPr>
                                <a:rPr lang="es-MX" sz="2400" b="0" i="1" smtClean="0">
                                  <a:latin typeface="Cambria Math" panose="02040503050406030204" pitchFamily="18" charset="0"/>
                                </a:rPr>
                              </m:ctrlPr>
                            </m:dPr>
                            <m:e>
                              <m:r>
                                <a:rPr lang="es-MX" sz="2400" b="0" i="1" smtClean="0">
                                  <a:latin typeface="Cambria Math" panose="02040503050406030204" pitchFamily="18" charset="0"/>
                                </a:rPr>
                                <m:t>𝑔𝑎𝑠𝑡𝑜</m:t>
                              </m:r>
                            </m:e>
                          </m:d>
                        </m:e>
                      </m:func>
                      <m:r>
                        <a:rPr lang="es-ES" sz="2400" b="0" i="1" smtClean="0">
                          <a:latin typeface="Cambria Math" panose="02040503050406030204" pitchFamily="18" charset="0"/>
                        </a:rPr>
                        <m:t>−</m:t>
                      </m:r>
                      <m:r>
                        <a:rPr lang="es-MX" sz="2400" b="0" i="1" smtClean="0">
                          <a:latin typeface="Cambria Math" panose="02040503050406030204" pitchFamily="18" charset="0"/>
                        </a:rPr>
                        <m:t>0.0045 </m:t>
                      </m:r>
                      <m:r>
                        <a:rPr lang="es-MX" sz="2400" b="0" i="1" smtClean="0">
                          <a:latin typeface="Cambria Math" panose="02040503050406030204" pitchFamily="18" charset="0"/>
                        </a:rPr>
                        <m:t>𝑒𝑑𝑎𝑑</m:t>
                      </m:r>
                    </m:oMath>
                  </m:oMathPara>
                </a14:m>
                <a:endParaRPr lang="es-MX" sz="2400" dirty="0"/>
              </a:p>
              <a:p>
                <a:pPr marL="0" indent="0">
                  <a:buNone/>
                </a:pPr>
                <a:endParaRPr lang="es-MX" sz="2400" dirty="0"/>
              </a:p>
              <a:p>
                <a:r>
                  <a:rPr lang="es-MX" sz="2400" dirty="0"/>
                  <a:t>Usando 50 datos, eliminado los datos extremos de la variable </a:t>
                </a:r>
                <a:r>
                  <a:rPr lang="es-MX" sz="2400" i="1" dirty="0"/>
                  <a:t>actividad </a:t>
                </a:r>
                <a:r>
                  <a:rPr lang="es-MX" sz="2400" dirty="0"/>
                  <a:t>y los de residuo muy alto</a:t>
                </a:r>
                <a:r>
                  <a:rPr lang="es-MX" sz="2400" i="1" dirty="0"/>
                  <a:t>.</a:t>
                </a:r>
                <a:endParaRPr lang="es-MX" sz="2400" dirty="0"/>
              </a:p>
            </p:txBody>
          </p:sp>
        </mc:Choice>
        <mc:Fallback xmlns="">
          <p:sp>
            <p:nvSpPr>
              <p:cNvPr id="3" name="Marcador de contenido 2">
                <a:extLst>
                  <a:ext uri="{FF2B5EF4-FFF2-40B4-BE49-F238E27FC236}">
                    <a16:creationId xmlns:a16="http://schemas.microsoft.com/office/drawing/2014/main" id="{A15E5C9F-83BB-4534-A4DD-49A9643E3AA2}"/>
                  </a:ext>
                </a:extLst>
              </p:cNvPr>
              <p:cNvSpPr>
                <a:spLocks noGrp="1" noRot="1" noChangeAspect="1" noMove="1" noResize="1" noEditPoints="1" noAdjustHandles="1" noChangeArrowheads="1" noChangeShapeType="1" noTextEdit="1"/>
              </p:cNvSpPr>
              <p:nvPr>
                <p:ph idx="1"/>
              </p:nvPr>
            </p:nvSpPr>
            <p:spPr>
              <a:xfrm>
                <a:off x="677334" y="2160589"/>
                <a:ext cx="10603376" cy="3880773"/>
              </a:xfrm>
              <a:blipFill>
                <a:blip r:embed="rId2"/>
                <a:stretch>
                  <a:fillRect l="-460" r="-977"/>
                </a:stretch>
              </a:blipFill>
            </p:spPr>
            <p:txBody>
              <a:bodyPr/>
              <a:lstStyle/>
              <a:p>
                <a:r>
                  <a:rPr lang="es-MX">
                    <a:noFill/>
                  </a:rPr>
                  <a:t> </a:t>
                </a:r>
              </a:p>
            </p:txBody>
          </p:sp>
        </mc:Fallback>
      </mc:AlternateContent>
    </p:spTree>
    <p:extLst>
      <p:ext uri="{BB962C8B-B14F-4D97-AF65-F5344CB8AC3E}">
        <p14:creationId xmlns:p14="http://schemas.microsoft.com/office/powerpoint/2010/main" val="1176010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A8952A-FC19-496B-A9C6-BC2CCD24487D}"/>
              </a:ext>
            </a:extLst>
          </p:cNvPr>
          <p:cNvSpPr>
            <a:spLocks noGrp="1"/>
          </p:cNvSpPr>
          <p:nvPr>
            <p:ph type="title"/>
          </p:nvPr>
        </p:nvSpPr>
        <p:spPr>
          <a:xfrm>
            <a:off x="677334" y="609600"/>
            <a:ext cx="8596668" cy="848139"/>
          </a:xfrm>
        </p:spPr>
        <p:txBody>
          <a:bodyPr/>
          <a:lstStyle/>
          <a:p>
            <a:r>
              <a:rPr lang="es-MX" b="1" dirty="0"/>
              <a:t>Interpretación de los estimadores</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7D4BFBB7-AD3E-4865-8A77-29194B89A6AB}"/>
                  </a:ext>
                </a:extLst>
              </p:cNvPr>
              <p:cNvSpPr>
                <a:spLocks noGrp="1"/>
              </p:cNvSpPr>
              <p:nvPr>
                <p:ph idx="1"/>
              </p:nvPr>
            </p:nvSpPr>
            <p:spPr>
              <a:xfrm>
                <a:off x="677334" y="1643271"/>
                <a:ext cx="8596668" cy="4398092"/>
              </a:xfrm>
            </p:spPr>
            <p:txBody>
              <a:bodyPr>
                <a:noAutofit/>
              </a:bodyPr>
              <a:lstStyle/>
              <a:p>
                <a:pPr algn="just"/>
                <a:r>
                  <a:rPr lang="es-MX" sz="2000" dirty="0"/>
                  <a:t>El intercepto </a:t>
                </a:r>
                <a14:m>
                  <m:oMath xmlns:m="http://schemas.openxmlformats.org/officeDocument/2006/math">
                    <m:sSub>
                      <m:sSubPr>
                        <m:ctrlPr>
                          <a:rPr lang="es-MX" sz="2000" b="0" i="1" smtClean="0">
                            <a:highlight>
                              <a:srgbClr val="FFFF00"/>
                            </a:highlight>
                            <a:latin typeface="Cambria Math" panose="02040503050406030204" pitchFamily="18" charset="0"/>
                            <a:ea typeface="Cambria Math" panose="02040503050406030204" pitchFamily="18" charset="0"/>
                          </a:rPr>
                        </m:ctrlPr>
                      </m:sSubPr>
                      <m:e>
                        <m:r>
                          <a:rPr lang="es-MX" sz="2000" i="1" smtClean="0">
                            <a:highlight>
                              <a:srgbClr val="FFFF00"/>
                            </a:highlight>
                            <a:latin typeface="Cambria Math" panose="02040503050406030204" pitchFamily="18" charset="0"/>
                            <a:ea typeface="Cambria Math" panose="02040503050406030204" pitchFamily="18" charset="0"/>
                          </a:rPr>
                          <m:t>𝛽</m:t>
                        </m:r>
                      </m:e>
                      <m:sub>
                        <m:r>
                          <a:rPr lang="es-MX" sz="2000" b="0" i="1" smtClean="0">
                            <a:highlight>
                              <a:srgbClr val="FFFF00"/>
                            </a:highlight>
                            <a:latin typeface="Cambria Math" panose="02040503050406030204" pitchFamily="18" charset="0"/>
                            <a:ea typeface="Cambria Math" panose="02040503050406030204" pitchFamily="18" charset="0"/>
                          </a:rPr>
                          <m:t>0</m:t>
                        </m:r>
                      </m:sub>
                    </m:sSub>
                    <m:r>
                      <m:rPr>
                        <m:nor/>
                      </m:rPr>
                      <a:rPr lang="es-MX" sz="2000" dirty="0" smtClean="0">
                        <a:highlight>
                          <a:srgbClr val="FFFF00"/>
                        </a:highlight>
                      </a:rPr>
                      <m:t>=5.</m:t>
                    </m:r>
                    <m:r>
                      <m:rPr>
                        <m:nor/>
                      </m:rPr>
                      <a:rPr lang="es-MX" sz="2000" b="0" i="0" dirty="0" smtClean="0">
                        <a:highlight>
                          <a:srgbClr val="FFFF00"/>
                        </a:highlight>
                      </a:rPr>
                      <m:t>8517</m:t>
                    </m:r>
                  </m:oMath>
                </a14:m>
                <a:r>
                  <a:rPr lang="es-MX" sz="2000" dirty="0">
                    <a:highlight>
                      <a:srgbClr val="FFFF00"/>
                    </a:highlight>
                  </a:rPr>
                  <a:t> </a:t>
                </a:r>
                <a:r>
                  <a:rPr lang="es-MX" sz="2000" dirty="0"/>
                  <a:t>se refiere al promedio mínimo que podría tener un alumno de ESFM. Suponiendo que no realiza actividades extracurriculares. (sin sentido para las otras variables)</a:t>
                </a:r>
              </a:p>
              <a:p>
                <a:pPr algn="just"/>
                <a:r>
                  <a:rPr lang="es-MX" sz="2000" dirty="0"/>
                  <a:t>El valor de</a:t>
                </a:r>
                <a14:m>
                  <m:oMath xmlns:m="http://schemas.openxmlformats.org/officeDocument/2006/math">
                    <m:r>
                      <a:rPr lang="es-MX" sz="2000" b="0" i="0" smtClean="0">
                        <a:latin typeface="Cambria Math" panose="02040503050406030204" pitchFamily="18" charset="0"/>
                        <a:ea typeface="Cambria Math" panose="02040503050406030204" pitchFamily="18" charset="0"/>
                      </a:rPr>
                      <m:t> </m:t>
                    </m:r>
                    <m:sSub>
                      <m:sSubPr>
                        <m:ctrlPr>
                          <a:rPr lang="es-MX" sz="2000" b="0" i="1" smtClean="0">
                            <a:highlight>
                              <a:srgbClr val="FFFF00"/>
                            </a:highlight>
                            <a:latin typeface="Cambria Math" panose="02040503050406030204" pitchFamily="18" charset="0"/>
                            <a:ea typeface="Cambria Math" panose="02040503050406030204" pitchFamily="18" charset="0"/>
                          </a:rPr>
                        </m:ctrlPr>
                      </m:sSubPr>
                      <m:e>
                        <m:r>
                          <a:rPr lang="es-MX" sz="2000" i="1" smtClean="0">
                            <a:highlight>
                              <a:srgbClr val="FFFF00"/>
                            </a:highlight>
                            <a:latin typeface="Cambria Math" panose="02040503050406030204" pitchFamily="18" charset="0"/>
                            <a:ea typeface="Cambria Math" panose="02040503050406030204" pitchFamily="18" charset="0"/>
                          </a:rPr>
                          <m:t>𝛽</m:t>
                        </m:r>
                      </m:e>
                      <m:sub>
                        <m:r>
                          <a:rPr lang="es-MX" sz="2000" b="0" i="1" smtClean="0">
                            <a:highlight>
                              <a:srgbClr val="FFFF00"/>
                            </a:highlight>
                            <a:latin typeface="Cambria Math" panose="02040503050406030204" pitchFamily="18" charset="0"/>
                            <a:ea typeface="Cambria Math" panose="02040503050406030204" pitchFamily="18" charset="0"/>
                          </a:rPr>
                          <m:t>1</m:t>
                        </m:r>
                      </m:sub>
                    </m:sSub>
                    <m:r>
                      <m:rPr>
                        <m:nor/>
                      </m:rPr>
                      <a:rPr lang="es-MX" sz="2000" dirty="0" smtClean="0">
                        <a:highlight>
                          <a:srgbClr val="FFFF00"/>
                        </a:highlight>
                      </a:rPr>
                      <m:t>=</m:t>
                    </m:r>
                    <m:r>
                      <m:rPr>
                        <m:nor/>
                      </m:rPr>
                      <a:rPr lang="es-MX" sz="2000" b="0" i="0" dirty="0" smtClean="0">
                        <a:highlight>
                          <a:srgbClr val="FFFF00"/>
                        </a:highlight>
                      </a:rPr>
                      <m:t>0.0595</m:t>
                    </m:r>
                  </m:oMath>
                </a14:m>
                <a:r>
                  <a:rPr lang="es-MX" sz="2000" dirty="0">
                    <a:highlight>
                      <a:srgbClr val="FFFF00"/>
                    </a:highlight>
                  </a:rPr>
                  <a:t> </a:t>
                </a:r>
                <a:r>
                  <a:rPr lang="es-MX" sz="2000" dirty="0"/>
                  <a:t>nos indica que para cada hora extra que invierta un alumno en actividades extracurriculares, su promedio aumentará en casi seis centésimas de punto.</a:t>
                </a:r>
              </a:p>
              <a:p>
                <a:pPr algn="just"/>
                <a:r>
                  <a:rPr lang="es-MX" sz="2000" b="0" dirty="0">
                    <a:ea typeface="Cambria Math" panose="02040503050406030204" pitchFamily="18" charset="0"/>
                  </a:rPr>
                  <a:t>El </a:t>
                </a:r>
                <a:r>
                  <a:rPr lang="es-MX" sz="2000" dirty="0"/>
                  <a:t>estimador</a:t>
                </a:r>
                <a14:m>
                  <m:oMath xmlns:m="http://schemas.openxmlformats.org/officeDocument/2006/math">
                    <m:r>
                      <a:rPr lang="es-MX" sz="2000" b="0" i="0" smtClean="0">
                        <a:latin typeface="Cambria Math" panose="02040503050406030204" pitchFamily="18" charset="0"/>
                        <a:ea typeface="Cambria Math" panose="02040503050406030204" pitchFamily="18" charset="0"/>
                      </a:rPr>
                      <m:t> </m:t>
                    </m:r>
                    <m:sSub>
                      <m:sSubPr>
                        <m:ctrlPr>
                          <a:rPr lang="es-MX" sz="2000" b="0" i="1" smtClean="0">
                            <a:highlight>
                              <a:srgbClr val="FFFF00"/>
                            </a:highlight>
                            <a:latin typeface="Cambria Math" panose="02040503050406030204" pitchFamily="18" charset="0"/>
                            <a:ea typeface="Cambria Math" panose="02040503050406030204" pitchFamily="18" charset="0"/>
                          </a:rPr>
                        </m:ctrlPr>
                      </m:sSubPr>
                      <m:e>
                        <m:r>
                          <a:rPr lang="es-MX" sz="2000" i="1" smtClean="0">
                            <a:highlight>
                              <a:srgbClr val="FFFF00"/>
                            </a:highlight>
                            <a:latin typeface="Cambria Math" panose="02040503050406030204" pitchFamily="18" charset="0"/>
                            <a:ea typeface="Cambria Math" panose="02040503050406030204" pitchFamily="18" charset="0"/>
                          </a:rPr>
                          <m:t>𝛽</m:t>
                        </m:r>
                      </m:e>
                      <m:sub>
                        <m:r>
                          <a:rPr lang="es-MX" sz="2000" b="0" i="1" smtClean="0">
                            <a:highlight>
                              <a:srgbClr val="FFFF00"/>
                            </a:highlight>
                            <a:latin typeface="Cambria Math" panose="02040503050406030204" pitchFamily="18" charset="0"/>
                            <a:ea typeface="Cambria Math" panose="02040503050406030204" pitchFamily="18" charset="0"/>
                          </a:rPr>
                          <m:t>2</m:t>
                        </m:r>
                      </m:sub>
                    </m:sSub>
                    <m:r>
                      <a:rPr lang="es-MX" sz="2000" b="0" i="1" smtClean="0">
                        <a:highlight>
                          <a:srgbClr val="FFFF00"/>
                        </a:highlight>
                        <a:latin typeface="Cambria Math" panose="02040503050406030204" pitchFamily="18" charset="0"/>
                        <a:ea typeface="Cambria Math" panose="02040503050406030204" pitchFamily="18" charset="0"/>
                      </a:rPr>
                      <m:t>=</m:t>
                    </m:r>
                    <m:r>
                      <m:rPr>
                        <m:nor/>
                      </m:rPr>
                      <a:rPr lang="es-MX" sz="2000" dirty="0" smtClean="0">
                        <a:highlight>
                          <a:srgbClr val="FFFF00"/>
                        </a:highlight>
                      </a:rPr>
                      <m:t>0.3158</m:t>
                    </m:r>
                  </m:oMath>
                </a14:m>
                <a:r>
                  <a:rPr lang="es-MX" sz="2000" dirty="0">
                    <a:highlight>
                      <a:srgbClr val="FFFF00"/>
                    </a:highlight>
                  </a:rPr>
                  <a:t> </a:t>
                </a:r>
                <a:r>
                  <a:rPr lang="es-MX" sz="2000" dirty="0"/>
                  <a:t>indica que para cada incremento de uno por ciento en el gasto semanal del alumno, su promedio aumentará en 0.32 por ciento.</a:t>
                </a:r>
              </a:p>
              <a:p>
                <a:pPr algn="just"/>
                <a14:m>
                  <m:oMath xmlns:m="http://schemas.openxmlformats.org/officeDocument/2006/math">
                    <m:sSub>
                      <m:sSubPr>
                        <m:ctrlPr>
                          <a:rPr lang="es-MX" sz="2000" b="0" i="1" smtClean="0">
                            <a:highlight>
                              <a:srgbClr val="FFFF00"/>
                            </a:highlight>
                            <a:latin typeface="Cambria Math" panose="02040503050406030204" pitchFamily="18" charset="0"/>
                            <a:ea typeface="Cambria Math" panose="02040503050406030204" pitchFamily="18" charset="0"/>
                          </a:rPr>
                        </m:ctrlPr>
                      </m:sSubPr>
                      <m:e>
                        <m:r>
                          <a:rPr lang="es-MX" sz="2000" i="1" smtClean="0">
                            <a:highlight>
                              <a:srgbClr val="FFFF00"/>
                            </a:highlight>
                            <a:latin typeface="Cambria Math" panose="02040503050406030204" pitchFamily="18" charset="0"/>
                            <a:ea typeface="Cambria Math" panose="02040503050406030204" pitchFamily="18" charset="0"/>
                          </a:rPr>
                          <m:t>𝛽</m:t>
                        </m:r>
                      </m:e>
                      <m:sub>
                        <m:r>
                          <a:rPr lang="es-MX" sz="2000" b="0" i="1" smtClean="0">
                            <a:highlight>
                              <a:srgbClr val="FFFF00"/>
                            </a:highlight>
                            <a:latin typeface="Cambria Math" panose="02040503050406030204" pitchFamily="18" charset="0"/>
                            <a:ea typeface="Cambria Math" panose="02040503050406030204" pitchFamily="18" charset="0"/>
                          </a:rPr>
                          <m:t>3</m:t>
                        </m:r>
                      </m:sub>
                    </m:sSub>
                    <m:r>
                      <a:rPr lang="es-MX" sz="2000" b="0" i="1" smtClean="0">
                        <a:highlight>
                          <a:srgbClr val="FFFF00"/>
                        </a:highlight>
                        <a:latin typeface="Cambria Math" panose="02040503050406030204" pitchFamily="18" charset="0"/>
                        <a:ea typeface="Cambria Math" panose="02040503050406030204" pitchFamily="18" charset="0"/>
                      </a:rPr>
                      <m:t>=</m:t>
                    </m:r>
                    <m:r>
                      <m:rPr>
                        <m:nor/>
                      </m:rPr>
                      <a:rPr lang="es-MX" sz="2000" dirty="0" smtClean="0">
                        <a:highlight>
                          <a:srgbClr val="FFFF00"/>
                        </a:highlight>
                      </a:rPr>
                      <m:t>−0.0045</m:t>
                    </m:r>
                  </m:oMath>
                </a14:m>
                <a:r>
                  <a:rPr lang="es-MX" sz="2000" dirty="0">
                    <a:highlight>
                      <a:srgbClr val="FFFF00"/>
                    </a:highlight>
                  </a:rPr>
                  <a:t> </a:t>
                </a:r>
                <a:r>
                  <a:rPr lang="es-MX" sz="2000" dirty="0"/>
                  <a:t>implica por cada año extra de edad que tiene el alumno, su promedio disminuye en 0.0045 puntos.</a:t>
                </a:r>
              </a:p>
            </p:txBody>
          </p:sp>
        </mc:Choice>
        <mc:Fallback>
          <p:sp>
            <p:nvSpPr>
              <p:cNvPr id="3" name="Marcador de contenido 2">
                <a:extLst>
                  <a:ext uri="{FF2B5EF4-FFF2-40B4-BE49-F238E27FC236}">
                    <a16:creationId xmlns:a16="http://schemas.microsoft.com/office/drawing/2014/main" id="{7D4BFBB7-AD3E-4865-8A77-29194B89A6AB}"/>
                  </a:ext>
                </a:extLst>
              </p:cNvPr>
              <p:cNvSpPr>
                <a:spLocks noGrp="1" noRot="1" noChangeAspect="1" noMove="1" noResize="1" noEditPoints="1" noAdjustHandles="1" noChangeArrowheads="1" noChangeShapeType="1" noTextEdit="1"/>
              </p:cNvSpPr>
              <p:nvPr>
                <p:ph idx="1"/>
              </p:nvPr>
            </p:nvSpPr>
            <p:spPr>
              <a:xfrm>
                <a:off x="677334" y="1643271"/>
                <a:ext cx="8596668" cy="4398092"/>
              </a:xfrm>
              <a:blipFill>
                <a:blip r:embed="rId2"/>
                <a:stretch>
                  <a:fillRect l="-284" t="-971" r="-780"/>
                </a:stretch>
              </a:blipFill>
            </p:spPr>
            <p:txBody>
              <a:bodyPr/>
              <a:lstStyle/>
              <a:p>
                <a:r>
                  <a:rPr lang="es-MX">
                    <a:noFill/>
                  </a:rPr>
                  <a:t> </a:t>
                </a:r>
              </a:p>
            </p:txBody>
          </p:sp>
        </mc:Fallback>
      </mc:AlternateContent>
    </p:spTree>
    <p:extLst>
      <p:ext uri="{BB962C8B-B14F-4D97-AF65-F5344CB8AC3E}">
        <p14:creationId xmlns:p14="http://schemas.microsoft.com/office/powerpoint/2010/main" val="868319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5956731" cy="659363"/>
          </a:xfrm>
        </p:spPr>
        <p:txBody>
          <a:bodyPr/>
          <a:lstStyle/>
          <a:p>
            <a:r>
              <a:rPr lang="es-ES" b="1" dirty="0"/>
              <a:t>Análisis de sensibilidad</a:t>
            </a:r>
            <a:endParaRPr lang="es-MX" b="1"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77334" y="1390262"/>
                <a:ext cx="9166462" cy="2976466"/>
              </a:xfrm>
            </p:spPr>
            <p:txBody>
              <a:bodyPr/>
              <a:lstStyle/>
              <a:p>
                <a:pPr marL="0" indent="0" algn="just">
                  <a:buNone/>
                </a:pPr>
                <a:r>
                  <a:rPr lang="es-ES" sz="2400" dirty="0"/>
                  <a:t>ELASTICIDAD DEL PROMEDIO CON RESPECTO A LAS HORAS DE ACTIVIDAD </a:t>
                </a:r>
                <a:endParaRPr lang="es-ES" sz="2400" i="1" dirty="0">
                  <a:latin typeface="Cambria Math" panose="02040503050406030204" pitchFamily="18" charset="0"/>
                  <a:ea typeface="Cambria Math" panose="02040503050406030204" pitchFamily="18" charset="0"/>
                </a:endParaRPr>
              </a:p>
              <a:p>
                <a:pPr algn="just"/>
                <a14:m>
                  <m:oMath xmlns:m="http://schemas.openxmlformats.org/officeDocument/2006/math">
                    <m:r>
                      <a:rPr lang="es-ES" sz="2400" i="1" smtClean="0">
                        <a:latin typeface="Cambria Math" panose="02040503050406030204" pitchFamily="18" charset="0"/>
                        <a:ea typeface="Cambria Math" panose="02040503050406030204" pitchFamily="18" charset="0"/>
                      </a:rPr>
                      <m:t>𝜀</m:t>
                    </m:r>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d>
                          <m:dPr>
                            <m:ctrlPr>
                              <a:rPr lang="es-ES" sz="2400" b="0" i="1" smtClean="0">
                                <a:latin typeface="Cambria Math" panose="02040503050406030204" pitchFamily="18" charset="0"/>
                                <a:ea typeface="Cambria Math" panose="02040503050406030204" pitchFamily="18" charset="0"/>
                              </a:rPr>
                            </m:ctrlPr>
                          </m:dPr>
                          <m:e>
                            <m:r>
                              <a:rPr lang="es-ES" sz="2400" b="0" i="1" smtClean="0">
                                <a:latin typeface="Cambria Math" panose="02040503050406030204" pitchFamily="18" charset="0"/>
                                <a:ea typeface="Cambria Math" panose="02040503050406030204" pitchFamily="18" charset="0"/>
                              </a:rPr>
                              <m:t>h𝑜𝑟𝑎𝑠</m:t>
                            </m:r>
                            <m:r>
                              <a:rPr lang="es-ES" sz="2400" b="0" i="1" smtClean="0">
                                <a:latin typeface="Cambria Math" panose="02040503050406030204" pitchFamily="18" charset="0"/>
                                <a:ea typeface="Cambria Math" panose="02040503050406030204" pitchFamily="18" charset="0"/>
                              </a:rPr>
                              <m:t> </m:t>
                            </m:r>
                            <m:r>
                              <a:rPr lang="es-ES" sz="2400" b="0" i="1" smtClean="0">
                                <a:latin typeface="Cambria Math" panose="02040503050406030204" pitchFamily="18" charset="0"/>
                                <a:ea typeface="Cambria Math" panose="02040503050406030204" pitchFamily="18" charset="0"/>
                              </a:rPr>
                              <m:t>𝑑𝑒</m:t>
                            </m:r>
                            <m:r>
                              <a:rPr lang="es-ES" sz="2400" b="0" i="1" smtClean="0">
                                <a:latin typeface="Cambria Math" panose="02040503050406030204" pitchFamily="18" charset="0"/>
                                <a:ea typeface="Cambria Math" panose="02040503050406030204" pitchFamily="18" charset="0"/>
                              </a:rPr>
                              <m:t> </m:t>
                            </m:r>
                            <m:r>
                              <a:rPr lang="es-ES" sz="2400" b="0" i="1" smtClean="0">
                                <a:latin typeface="Cambria Math" panose="02040503050406030204" pitchFamily="18" charset="0"/>
                                <a:ea typeface="Cambria Math" panose="02040503050406030204" pitchFamily="18" charset="0"/>
                              </a:rPr>
                              <m:t>𝑎𝑐𝑡𝑖𝑣𝑖𝑑𝑎𝑑</m:t>
                            </m:r>
                          </m:e>
                        </m:d>
                        <m:r>
                          <a:rPr lang="es-ES" sz="2400" b="0" i="1" smtClean="0">
                            <a:latin typeface="Cambria Math" panose="02040503050406030204" pitchFamily="18" charset="0"/>
                            <a:ea typeface="Cambria Math" panose="02040503050406030204" pitchFamily="18" charset="0"/>
                          </a:rPr>
                          <m:t>∗</m:t>
                        </m:r>
                        <m:r>
                          <m:rPr>
                            <m:nor/>
                          </m:rPr>
                          <a:rPr lang="es-ES" sz="2400" dirty="0"/>
                          <m:t>(</m:t>
                        </m:r>
                        <m:r>
                          <a:rPr lang="es-MX" sz="2400" i="1">
                            <a:latin typeface="Cambria Math" panose="02040503050406030204" pitchFamily="18" charset="0"/>
                          </a:rPr>
                          <m:t>0.0596</m:t>
                        </m:r>
                        <m:r>
                          <m:rPr>
                            <m:nor/>
                          </m:rPr>
                          <a:rPr lang="es-ES" sz="2400" dirty="0"/>
                          <m:t>) </m:t>
                        </m:r>
                      </m:num>
                      <m:den>
                        <m:r>
                          <a:rPr lang="es-ES" sz="2400" b="0" i="1" smtClean="0">
                            <a:latin typeface="Cambria Math" panose="02040503050406030204" pitchFamily="18" charset="0"/>
                            <a:ea typeface="Cambria Math" panose="02040503050406030204" pitchFamily="18" charset="0"/>
                          </a:rPr>
                          <m:t>𝑝𝑟𝑜𝑚𝑒𝑑𝑖𝑜</m:t>
                        </m:r>
                      </m:den>
                    </m:f>
                  </m:oMath>
                </a14:m>
                <a:endParaRPr lang="es-ES" dirty="0"/>
              </a:p>
              <a:p>
                <a:endParaRPr lang="es-ES" dirty="0"/>
              </a:p>
              <a:p>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77334" y="1390262"/>
                <a:ext cx="9166462" cy="2976466"/>
              </a:xfrm>
              <a:blipFill>
                <a:blip r:embed="rId2"/>
                <a:stretch>
                  <a:fillRect l="-997" t="-1639" r="-997"/>
                </a:stretch>
              </a:blipFill>
            </p:spPr>
            <p:txBody>
              <a:bodyPr/>
              <a:lstStyle/>
              <a:p>
                <a:r>
                  <a:rPr lang="es-MX">
                    <a:noFill/>
                  </a:rPr>
                  <a:t> </a:t>
                </a:r>
              </a:p>
            </p:txBody>
          </p:sp>
        </mc:Fallback>
      </mc:AlternateContent>
      <p:sp>
        <p:nvSpPr>
          <p:cNvPr id="6" name="CuadroTexto 5"/>
          <p:cNvSpPr txBox="1"/>
          <p:nvPr/>
        </p:nvSpPr>
        <p:spPr>
          <a:xfrm>
            <a:off x="827836" y="4887885"/>
            <a:ext cx="4655975" cy="923330"/>
          </a:xfrm>
          <a:prstGeom prst="rect">
            <a:avLst/>
          </a:prstGeom>
          <a:noFill/>
        </p:spPr>
        <p:txBody>
          <a:bodyPr wrap="square" rtlCol="0">
            <a:spAutoFit/>
          </a:bodyPr>
          <a:lstStyle/>
          <a:p>
            <a:pPr algn="just"/>
            <a:r>
              <a:rPr lang="es-ES" dirty="0"/>
              <a:t>De acuerdo a este nuevo análisis, el promedio es sensible a cambios en las horas de actividad</a:t>
            </a:r>
            <a:endParaRPr lang="es-MX" dirty="0"/>
          </a:p>
        </p:txBody>
      </p:sp>
      <p:pic>
        <p:nvPicPr>
          <p:cNvPr id="7" name="Imagen 6"/>
          <p:cNvPicPr>
            <a:picLocks noChangeAspect="1"/>
          </p:cNvPicPr>
          <p:nvPr/>
        </p:nvPicPr>
        <p:blipFill>
          <a:blip r:embed="rId3"/>
          <a:stretch>
            <a:fillRect/>
          </a:stretch>
        </p:blipFill>
        <p:spPr>
          <a:xfrm>
            <a:off x="6836063" y="1981203"/>
            <a:ext cx="1561488" cy="4577393"/>
          </a:xfrm>
          <a:prstGeom prst="rect">
            <a:avLst/>
          </a:prstGeom>
        </p:spPr>
      </p:pic>
    </p:spTree>
    <p:extLst>
      <p:ext uri="{BB962C8B-B14F-4D97-AF65-F5344CB8AC3E}">
        <p14:creationId xmlns:p14="http://schemas.microsoft.com/office/powerpoint/2010/main" val="3574559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5956731" cy="659363"/>
          </a:xfrm>
        </p:spPr>
        <p:txBody>
          <a:bodyPr/>
          <a:lstStyle/>
          <a:p>
            <a:r>
              <a:rPr lang="es-ES" b="1" dirty="0"/>
              <a:t>Análisis de sensibilidad</a:t>
            </a:r>
            <a:endParaRPr lang="es-MX" b="1"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77334" y="1390261"/>
                <a:ext cx="9166462" cy="4651101"/>
              </a:xfrm>
            </p:spPr>
            <p:txBody>
              <a:bodyPr/>
              <a:lstStyle/>
              <a:p>
                <a:pPr marL="0" indent="0">
                  <a:buNone/>
                </a:pPr>
                <a:r>
                  <a:rPr lang="es-ES" sz="2400" dirty="0"/>
                  <a:t>ELASTICIDAD DEL PROMEDIO CON RESPECTO AL INGRESO</a:t>
                </a:r>
                <a:endParaRPr lang="es-ES" sz="2400" i="1" dirty="0">
                  <a:latin typeface="Cambria Math" panose="02040503050406030204" pitchFamily="18" charset="0"/>
                  <a:ea typeface="Cambria Math" panose="02040503050406030204" pitchFamily="18" charset="0"/>
                </a:endParaRPr>
              </a:p>
              <a:p>
                <a14:m>
                  <m:oMath xmlns:m="http://schemas.openxmlformats.org/officeDocument/2006/math">
                    <m:r>
                      <a:rPr lang="es-ES" sz="2400" i="1" smtClean="0">
                        <a:latin typeface="Cambria Math" panose="02040503050406030204" pitchFamily="18" charset="0"/>
                        <a:ea typeface="Cambria Math" panose="02040503050406030204" pitchFamily="18" charset="0"/>
                      </a:rPr>
                      <m:t>𝜀</m:t>
                    </m:r>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 </m:t>
                        </m:r>
                        <m:r>
                          <m:rPr>
                            <m:nor/>
                          </m:rPr>
                          <a:rPr lang="es-ES" sz="2400" dirty="0"/>
                          <m:t>(</m:t>
                        </m:r>
                        <m:r>
                          <a:rPr lang="es-MX" sz="2400" i="1">
                            <a:latin typeface="Cambria Math" panose="02040503050406030204" pitchFamily="18" charset="0"/>
                          </a:rPr>
                          <m:t>0.3158</m:t>
                        </m:r>
                        <m:r>
                          <m:rPr>
                            <m:nor/>
                          </m:rPr>
                          <a:rPr lang="es-ES" sz="2400" dirty="0"/>
                          <m:t>) </m:t>
                        </m:r>
                      </m:num>
                      <m:den>
                        <m:r>
                          <a:rPr lang="es-ES" sz="2400" b="0" i="1" smtClean="0">
                            <a:latin typeface="Cambria Math" panose="02040503050406030204" pitchFamily="18" charset="0"/>
                            <a:ea typeface="Cambria Math" panose="02040503050406030204" pitchFamily="18" charset="0"/>
                          </a:rPr>
                          <m:t>𝑝𝑟𝑜𝑚𝑒𝑑𝑖𝑜</m:t>
                        </m:r>
                      </m:den>
                    </m:f>
                  </m:oMath>
                </a14:m>
                <a:endParaRPr lang="es-ES" dirty="0"/>
              </a:p>
              <a:p>
                <a:endParaRPr lang="es-ES" dirty="0"/>
              </a:p>
              <a:p>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77334" y="1390261"/>
                <a:ext cx="9166462" cy="4651101"/>
              </a:xfrm>
              <a:blipFill>
                <a:blip r:embed="rId2"/>
                <a:stretch>
                  <a:fillRect l="-997" t="-1048"/>
                </a:stretch>
              </a:blipFill>
            </p:spPr>
            <p:txBody>
              <a:bodyPr/>
              <a:lstStyle/>
              <a:p>
                <a:r>
                  <a:rPr lang="es-MX">
                    <a:noFill/>
                  </a:rPr>
                  <a:t> </a:t>
                </a:r>
              </a:p>
            </p:txBody>
          </p:sp>
        </mc:Fallback>
      </mc:AlternateContent>
      <p:sp>
        <p:nvSpPr>
          <p:cNvPr id="6" name="CuadroTexto 5"/>
          <p:cNvSpPr txBox="1"/>
          <p:nvPr/>
        </p:nvSpPr>
        <p:spPr>
          <a:xfrm>
            <a:off x="5477069" y="2892490"/>
            <a:ext cx="3909527" cy="1200329"/>
          </a:xfrm>
          <a:prstGeom prst="rect">
            <a:avLst/>
          </a:prstGeom>
          <a:noFill/>
        </p:spPr>
        <p:txBody>
          <a:bodyPr wrap="square" rtlCol="0">
            <a:spAutoFit/>
          </a:bodyPr>
          <a:lstStyle/>
          <a:p>
            <a:pPr algn="just"/>
            <a:r>
              <a:rPr lang="es-ES" dirty="0"/>
              <a:t>Nuevamente, el análisis de la elasticidad nos dice que el promedio es sensible a cambios en el ingreso semanal</a:t>
            </a:r>
            <a:endParaRPr lang="es-MX" dirty="0"/>
          </a:p>
        </p:txBody>
      </p:sp>
      <p:pic>
        <p:nvPicPr>
          <p:cNvPr id="7" name="Imagen 6"/>
          <p:cNvPicPr>
            <a:picLocks noChangeAspect="1"/>
          </p:cNvPicPr>
          <p:nvPr/>
        </p:nvPicPr>
        <p:blipFill>
          <a:blip r:embed="rId3"/>
          <a:stretch>
            <a:fillRect/>
          </a:stretch>
        </p:blipFill>
        <p:spPr>
          <a:xfrm>
            <a:off x="3125755" y="2195807"/>
            <a:ext cx="1475091" cy="4171510"/>
          </a:xfrm>
          <a:prstGeom prst="rect">
            <a:avLst/>
          </a:prstGeom>
        </p:spPr>
      </p:pic>
    </p:spTree>
    <p:extLst>
      <p:ext uri="{BB962C8B-B14F-4D97-AF65-F5344CB8AC3E}">
        <p14:creationId xmlns:p14="http://schemas.microsoft.com/office/powerpoint/2010/main" val="3570187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5956731" cy="659363"/>
          </a:xfrm>
        </p:spPr>
        <p:txBody>
          <a:bodyPr/>
          <a:lstStyle/>
          <a:p>
            <a:r>
              <a:rPr lang="es-ES" b="1" dirty="0"/>
              <a:t>Análisis de sensibilidad</a:t>
            </a:r>
            <a:endParaRPr lang="es-MX" b="1"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77334" y="1390261"/>
                <a:ext cx="9166462" cy="4651101"/>
              </a:xfrm>
            </p:spPr>
            <p:txBody>
              <a:bodyPr/>
              <a:lstStyle/>
              <a:p>
                <a:pPr marL="0" indent="0">
                  <a:buNone/>
                </a:pPr>
                <a:r>
                  <a:rPr lang="es-ES" sz="2400" dirty="0"/>
                  <a:t>ELASTICIDAD DEL PROMEDIO CON RESPECTO A LA EDAD</a:t>
                </a:r>
                <a:endParaRPr lang="es-ES" sz="2400" i="1" dirty="0">
                  <a:latin typeface="Cambria Math" panose="02040503050406030204" pitchFamily="18" charset="0"/>
                  <a:ea typeface="Cambria Math" panose="02040503050406030204" pitchFamily="18" charset="0"/>
                </a:endParaRPr>
              </a:p>
              <a:p>
                <a14:m>
                  <m:oMath xmlns:m="http://schemas.openxmlformats.org/officeDocument/2006/math">
                    <m:r>
                      <a:rPr lang="es-ES" sz="2400" i="1">
                        <a:latin typeface="Cambria Math" panose="02040503050406030204" pitchFamily="18" charset="0"/>
                        <a:ea typeface="Cambria Math" panose="02040503050406030204" pitchFamily="18" charset="0"/>
                      </a:rPr>
                      <m:t>𝜀</m:t>
                    </m:r>
                    <m:r>
                      <a:rPr lang="es-ES" sz="2400" i="1">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ea typeface="Cambria Math" panose="02040503050406030204" pitchFamily="18" charset="0"/>
                          </a:rPr>
                        </m:ctrlPr>
                      </m:fPr>
                      <m:num>
                        <m:d>
                          <m:dPr>
                            <m:ctrlPr>
                              <a:rPr lang="es-ES" sz="2400" i="1">
                                <a:latin typeface="Cambria Math" panose="02040503050406030204" pitchFamily="18" charset="0"/>
                                <a:ea typeface="Cambria Math" panose="02040503050406030204" pitchFamily="18" charset="0"/>
                              </a:rPr>
                            </m:ctrlPr>
                          </m:dPr>
                          <m:e>
                            <m:r>
                              <a:rPr lang="es-ES" sz="2400" b="0" i="1" smtClean="0">
                                <a:latin typeface="Cambria Math" panose="02040503050406030204" pitchFamily="18" charset="0"/>
                                <a:ea typeface="Cambria Math" panose="02040503050406030204" pitchFamily="18" charset="0"/>
                              </a:rPr>
                              <m:t>𝑒𝑑𝑎</m:t>
                            </m:r>
                            <m:r>
                              <a:rPr lang="es-ES" sz="2400" i="1">
                                <a:latin typeface="Cambria Math" panose="02040503050406030204" pitchFamily="18" charset="0"/>
                                <a:ea typeface="Cambria Math" panose="02040503050406030204" pitchFamily="18" charset="0"/>
                              </a:rPr>
                              <m:t>𝑑</m:t>
                            </m:r>
                          </m:e>
                        </m:d>
                        <m:r>
                          <a:rPr lang="es-ES" sz="2400" i="1">
                            <a:latin typeface="Cambria Math" panose="02040503050406030204" pitchFamily="18" charset="0"/>
                            <a:ea typeface="Cambria Math" panose="02040503050406030204" pitchFamily="18" charset="0"/>
                          </a:rPr>
                          <m:t>∗</m:t>
                        </m:r>
                        <m:r>
                          <m:rPr>
                            <m:nor/>
                          </m:rPr>
                          <a:rPr lang="es-ES" sz="2400" dirty="0"/>
                          <m:t>(</m:t>
                        </m:r>
                        <m:r>
                          <a:rPr lang="es-ES" sz="2400" b="0" i="1" smtClean="0">
                            <a:latin typeface="Cambria Math" panose="02040503050406030204" pitchFamily="18" charset="0"/>
                          </a:rPr>
                          <m:t>−</m:t>
                        </m:r>
                        <m:r>
                          <a:rPr lang="es-MX" sz="2400" i="1">
                            <a:latin typeface="Cambria Math" panose="02040503050406030204" pitchFamily="18" charset="0"/>
                          </a:rPr>
                          <m:t>0.0045</m:t>
                        </m:r>
                        <m:r>
                          <m:rPr>
                            <m:nor/>
                          </m:rPr>
                          <a:rPr lang="es-ES" sz="2400" dirty="0"/>
                          <m:t>) </m:t>
                        </m:r>
                      </m:num>
                      <m:den>
                        <m:r>
                          <a:rPr lang="es-ES" sz="2400" i="1">
                            <a:latin typeface="Cambria Math" panose="02040503050406030204" pitchFamily="18" charset="0"/>
                            <a:ea typeface="Cambria Math" panose="02040503050406030204" pitchFamily="18" charset="0"/>
                          </a:rPr>
                          <m:t>𝑝𝑟𝑜𝑚𝑒𝑑𝑖𝑜</m:t>
                        </m:r>
                      </m:den>
                    </m:f>
                  </m:oMath>
                </a14:m>
                <a:endParaRPr lang="es-ES" dirty="0"/>
              </a:p>
              <a:p>
                <a:endParaRPr lang="es-ES" dirty="0"/>
              </a:p>
              <a:p>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77334" y="1390261"/>
                <a:ext cx="9166462" cy="4651101"/>
              </a:xfrm>
              <a:blipFill>
                <a:blip r:embed="rId2"/>
                <a:stretch>
                  <a:fillRect l="-997" t="-1048"/>
                </a:stretch>
              </a:blipFill>
            </p:spPr>
            <p:txBody>
              <a:bodyPr/>
              <a:lstStyle/>
              <a:p>
                <a:r>
                  <a:rPr lang="es-MX">
                    <a:noFill/>
                  </a:rPr>
                  <a:t> </a:t>
                </a:r>
              </a:p>
            </p:txBody>
          </p:sp>
        </mc:Fallback>
      </mc:AlternateContent>
      <p:sp>
        <p:nvSpPr>
          <p:cNvPr id="6" name="CuadroTexto 5"/>
          <p:cNvSpPr txBox="1"/>
          <p:nvPr/>
        </p:nvSpPr>
        <p:spPr>
          <a:xfrm>
            <a:off x="1940767" y="3452327"/>
            <a:ext cx="3974841" cy="923330"/>
          </a:xfrm>
          <a:prstGeom prst="rect">
            <a:avLst/>
          </a:prstGeom>
          <a:noFill/>
        </p:spPr>
        <p:txBody>
          <a:bodyPr wrap="square" rtlCol="0">
            <a:spAutoFit/>
          </a:bodyPr>
          <a:lstStyle/>
          <a:p>
            <a:pPr algn="just"/>
            <a:r>
              <a:rPr lang="es-ES" dirty="0"/>
              <a:t>Para este nuevo caso, el análisis nos </a:t>
            </a:r>
            <a:r>
              <a:rPr lang="es-ES"/>
              <a:t>dice que el </a:t>
            </a:r>
            <a:r>
              <a:rPr lang="es-ES" dirty="0"/>
              <a:t>promedio no es sensible a cambios en la edad</a:t>
            </a:r>
            <a:endParaRPr lang="es-MX" dirty="0"/>
          </a:p>
        </p:txBody>
      </p:sp>
      <p:pic>
        <p:nvPicPr>
          <p:cNvPr id="7" name="Imagen 6"/>
          <p:cNvPicPr>
            <a:picLocks noChangeAspect="1"/>
          </p:cNvPicPr>
          <p:nvPr/>
        </p:nvPicPr>
        <p:blipFill>
          <a:blip r:embed="rId3"/>
          <a:stretch>
            <a:fillRect/>
          </a:stretch>
        </p:blipFill>
        <p:spPr>
          <a:xfrm>
            <a:off x="6334090" y="1901893"/>
            <a:ext cx="1279689" cy="4696308"/>
          </a:xfrm>
          <a:prstGeom prst="rect">
            <a:avLst/>
          </a:prstGeom>
        </p:spPr>
      </p:pic>
    </p:spTree>
    <p:extLst>
      <p:ext uri="{BB962C8B-B14F-4D97-AF65-F5344CB8AC3E}">
        <p14:creationId xmlns:p14="http://schemas.microsoft.com/office/powerpoint/2010/main" val="341515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944F0A-C91C-4C16-98EA-B58B325DDE39}"/>
              </a:ext>
            </a:extLst>
          </p:cNvPr>
          <p:cNvSpPr>
            <a:spLocks noGrp="1"/>
          </p:cNvSpPr>
          <p:nvPr>
            <p:ph type="title"/>
          </p:nvPr>
        </p:nvSpPr>
        <p:spPr/>
        <p:txBody>
          <a:bodyPr/>
          <a:lstStyle/>
          <a:p>
            <a:r>
              <a:rPr lang="es-MX" dirty="0"/>
              <a:t>Análisis de la gráfica </a:t>
            </a:r>
            <a:r>
              <a:rPr lang="es-MX" i="1" dirty="0"/>
              <a:t>promedio-actividad</a:t>
            </a:r>
            <a:endParaRPr lang="es-MX" dirty="0"/>
          </a:p>
        </p:txBody>
      </p:sp>
      <p:pic>
        <p:nvPicPr>
          <p:cNvPr id="5" name="Marcador de contenido 4">
            <a:extLst>
              <a:ext uri="{FF2B5EF4-FFF2-40B4-BE49-F238E27FC236}">
                <a16:creationId xmlns:a16="http://schemas.microsoft.com/office/drawing/2014/main" id="{464D7C7F-4177-407A-9704-EA74D800F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2637" y="1930400"/>
            <a:ext cx="5898423" cy="4328114"/>
          </a:xfrm>
        </p:spPr>
      </p:pic>
      <p:sp>
        <p:nvSpPr>
          <p:cNvPr id="3" name="Elipse 2">
            <a:extLst>
              <a:ext uri="{FF2B5EF4-FFF2-40B4-BE49-F238E27FC236}">
                <a16:creationId xmlns:a16="http://schemas.microsoft.com/office/drawing/2014/main" id="{006C271D-83EA-4E0A-801A-1006B5DC70F3}"/>
              </a:ext>
            </a:extLst>
          </p:cNvPr>
          <p:cNvSpPr/>
          <p:nvPr/>
        </p:nvSpPr>
        <p:spPr>
          <a:xfrm>
            <a:off x="7646504" y="2941983"/>
            <a:ext cx="159026" cy="185530"/>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6" name="Elipse 5">
            <a:extLst>
              <a:ext uri="{FF2B5EF4-FFF2-40B4-BE49-F238E27FC236}">
                <a16:creationId xmlns:a16="http://schemas.microsoft.com/office/drawing/2014/main" id="{17E3D660-6491-4F9B-B829-EC8B44DD2188}"/>
              </a:ext>
            </a:extLst>
          </p:cNvPr>
          <p:cNvSpPr/>
          <p:nvPr/>
        </p:nvSpPr>
        <p:spPr>
          <a:xfrm>
            <a:off x="7639878" y="3429000"/>
            <a:ext cx="159026" cy="185530"/>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7" name="Elipse 6">
            <a:extLst>
              <a:ext uri="{FF2B5EF4-FFF2-40B4-BE49-F238E27FC236}">
                <a16:creationId xmlns:a16="http://schemas.microsoft.com/office/drawing/2014/main" id="{58C01DD8-DB41-4B91-9941-F42E46C6820B}"/>
              </a:ext>
            </a:extLst>
          </p:cNvPr>
          <p:cNvSpPr/>
          <p:nvPr/>
        </p:nvSpPr>
        <p:spPr>
          <a:xfrm>
            <a:off x="4896155" y="4346248"/>
            <a:ext cx="159026" cy="185530"/>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8" name="Elipse 7">
            <a:extLst>
              <a:ext uri="{FF2B5EF4-FFF2-40B4-BE49-F238E27FC236}">
                <a16:creationId xmlns:a16="http://schemas.microsoft.com/office/drawing/2014/main" id="{C9B44F99-5701-4D0E-9166-776F3F909595}"/>
              </a:ext>
            </a:extLst>
          </p:cNvPr>
          <p:cNvSpPr/>
          <p:nvPr/>
        </p:nvSpPr>
        <p:spPr>
          <a:xfrm>
            <a:off x="4902258" y="2860029"/>
            <a:ext cx="159026" cy="185530"/>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Elipse 8">
            <a:extLst>
              <a:ext uri="{FF2B5EF4-FFF2-40B4-BE49-F238E27FC236}">
                <a16:creationId xmlns:a16="http://schemas.microsoft.com/office/drawing/2014/main" id="{A9D72CA9-4197-48EF-B804-83CF4E0A7594}"/>
              </a:ext>
            </a:extLst>
          </p:cNvPr>
          <p:cNvSpPr/>
          <p:nvPr/>
        </p:nvSpPr>
        <p:spPr>
          <a:xfrm>
            <a:off x="2702920" y="4710682"/>
            <a:ext cx="159026" cy="185530"/>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Elipse 9">
            <a:extLst>
              <a:ext uri="{FF2B5EF4-FFF2-40B4-BE49-F238E27FC236}">
                <a16:creationId xmlns:a16="http://schemas.microsoft.com/office/drawing/2014/main" id="{354F4EAA-54F1-4F81-9D3B-9590DDC1DBA4}"/>
              </a:ext>
            </a:extLst>
          </p:cNvPr>
          <p:cNvSpPr/>
          <p:nvPr/>
        </p:nvSpPr>
        <p:spPr>
          <a:xfrm>
            <a:off x="2623407" y="3034748"/>
            <a:ext cx="159026" cy="185530"/>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cxnSp>
        <p:nvCxnSpPr>
          <p:cNvPr id="11" name="Conector recto 10">
            <a:extLst>
              <a:ext uri="{FF2B5EF4-FFF2-40B4-BE49-F238E27FC236}">
                <a16:creationId xmlns:a16="http://schemas.microsoft.com/office/drawing/2014/main" id="{7BC2AE5B-BA02-47B4-B7AA-47344D82B15D}"/>
              </a:ext>
            </a:extLst>
          </p:cNvPr>
          <p:cNvCxnSpPr>
            <a:cxnSpLocks/>
          </p:cNvCxnSpPr>
          <p:nvPr/>
        </p:nvCxnSpPr>
        <p:spPr>
          <a:xfrm>
            <a:off x="2438400" y="2952794"/>
            <a:ext cx="536713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134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81C07-E1B8-4CF1-AAD5-AA6A4B53734E}"/>
              </a:ext>
            </a:extLst>
          </p:cNvPr>
          <p:cNvSpPr>
            <a:spLocks noGrp="1"/>
          </p:cNvSpPr>
          <p:nvPr>
            <p:ph type="title"/>
          </p:nvPr>
        </p:nvSpPr>
        <p:spPr>
          <a:xfrm>
            <a:off x="677333" y="609600"/>
            <a:ext cx="9287281" cy="1320800"/>
          </a:xfrm>
        </p:spPr>
        <p:txBody>
          <a:bodyPr/>
          <a:lstStyle/>
          <a:p>
            <a:r>
              <a:rPr lang="es-MX" dirty="0"/>
              <a:t>Análisis de la gráfica </a:t>
            </a:r>
            <a:r>
              <a:rPr lang="es-MX" i="1" dirty="0"/>
              <a:t>promedio </a:t>
            </a:r>
            <a:r>
              <a:rPr lang="es-MX" dirty="0"/>
              <a:t>– </a:t>
            </a:r>
            <a:r>
              <a:rPr lang="es-MX" i="1" dirty="0"/>
              <a:t>log(gasto)</a:t>
            </a:r>
          </a:p>
        </p:txBody>
      </p:sp>
      <p:pic>
        <p:nvPicPr>
          <p:cNvPr id="9" name="Imagen 8">
            <a:extLst>
              <a:ext uri="{FF2B5EF4-FFF2-40B4-BE49-F238E27FC236}">
                <a16:creationId xmlns:a16="http://schemas.microsoft.com/office/drawing/2014/main" id="{A35D4CEC-9ED7-4FB4-B6F0-34C6E3BDC97E}"/>
              </a:ext>
            </a:extLst>
          </p:cNvPr>
          <p:cNvPicPr>
            <a:picLocks noChangeAspect="1"/>
          </p:cNvPicPr>
          <p:nvPr/>
        </p:nvPicPr>
        <p:blipFill rotWithShape="1">
          <a:blip r:embed="rId2"/>
          <a:srcRect l="22174" t="16602" r="22608" b="13606"/>
          <a:stretch/>
        </p:blipFill>
        <p:spPr>
          <a:xfrm>
            <a:off x="2948608" y="1710662"/>
            <a:ext cx="6294784" cy="4473261"/>
          </a:xfrm>
          <a:prstGeom prst="rect">
            <a:avLst/>
          </a:prstGeom>
        </p:spPr>
      </p:pic>
      <p:cxnSp>
        <p:nvCxnSpPr>
          <p:cNvPr id="11" name="Conector recto 10">
            <a:extLst>
              <a:ext uri="{FF2B5EF4-FFF2-40B4-BE49-F238E27FC236}">
                <a16:creationId xmlns:a16="http://schemas.microsoft.com/office/drawing/2014/main" id="{19331C7C-345B-46BC-846F-C371B3FF61EF}"/>
              </a:ext>
            </a:extLst>
          </p:cNvPr>
          <p:cNvCxnSpPr/>
          <p:nvPr/>
        </p:nvCxnSpPr>
        <p:spPr>
          <a:xfrm>
            <a:off x="3200400" y="2897129"/>
            <a:ext cx="57912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766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4B3AAEE-E40D-49C5-B405-42A21D24FC2F}"/>
              </a:ext>
            </a:extLst>
          </p:cNvPr>
          <p:cNvSpPr>
            <a:spLocks noGrp="1"/>
          </p:cNvSpPr>
          <p:nvPr>
            <p:ph type="title"/>
          </p:nvPr>
        </p:nvSpPr>
        <p:spPr>
          <a:xfrm>
            <a:off x="677863" y="609600"/>
            <a:ext cx="8596312" cy="1320800"/>
          </a:xfrm>
        </p:spPr>
        <p:txBody>
          <a:bodyPr/>
          <a:lstStyle/>
          <a:p>
            <a:r>
              <a:rPr lang="es-MX" dirty="0"/>
              <a:t>Análisis de la gráfica </a:t>
            </a:r>
            <a:r>
              <a:rPr lang="es-MX" i="1" dirty="0"/>
              <a:t>promedio </a:t>
            </a:r>
            <a:r>
              <a:rPr lang="es-MX" dirty="0"/>
              <a:t>– </a:t>
            </a:r>
            <a:r>
              <a:rPr lang="es-MX" i="1" dirty="0"/>
              <a:t>edad</a:t>
            </a:r>
          </a:p>
        </p:txBody>
      </p:sp>
      <p:pic>
        <p:nvPicPr>
          <p:cNvPr id="10" name="Imagen 9">
            <a:extLst>
              <a:ext uri="{FF2B5EF4-FFF2-40B4-BE49-F238E27FC236}">
                <a16:creationId xmlns:a16="http://schemas.microsoft.com/office/drawing/2014/main" id="{D1FD0413-9FE0-4068-B993-D75827810C3F}"/>
              </a:ext>
            </a:extLst>
          </p:cNvPr>
          <p:cNvPicPr>
            <a:picLocks noChangeAspect="1"/>
          </p:cNvPicPr>
          <p:nvPr/>
        </p:nvPicPr>
        <p:blipFill rotWithShape="1">
          <a:blip r:embed="rId2"/>
          <a:srcRect l="21522" t="16796" r="22065" b="14572"/>
          <a:stretch/>
        </p:blipFill>
        <p:spPr>
          <a:xfrm>
            <a:off x="2740680" y="1779439"/>
            <a:ext cx="6533495" cy="4468961"/>
          </a:xfrm>
          <a:prstGeom prst="rect">
            <a:avLst/>
          </a:prstGeom>
        </p:spPr>
      </p:pic>
    </p:spTree>
    <p:extLst>
      <p:ext uri="{BB962C8B-B14F-4D97-AF65-F5344CB8AC3E}">
        <p14:creationId xmlns:p14="http://schemas.microsoft.com/office/powerpoint/2010/main" val="1268410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F8E48C71-777E-4FD7-8453-DF7A2B0655AE}"/>
              </a:ext>
            </a:extLst>
          </p:cNvPr>
          <p:cNvSpPr>
            <a:spLocks noGrp="1"/>
          </p:cNvSpPr>
          <p:nvPr>
            <p:ph type="title"/>
          </p:nvPr>
        </p:nvSpPr>
        <p:spPr>
          <a:xfrm>
            <a:off x="677334" y="2700867"/>
            <a:ext cx="9287759" cy="1826581"/>
          </a:xfrm>
        </p:spPr>
        <p:txBody>
          <a:bodyPr>
            <a:normAutofit/>
          </a:bodyPr>
          <a:lstStyle/>
          <a:p>
            <a:r>
              <a:rPr lang="es-MX" sz="5400" dirty="0"/>
              <a:t>Supuestos de Gauss </a:t>
            </a:r>
            <a:r>
              <a:rPr lang="es-MX" sz="5400" dirty="0" err="1"/>
              <a:t>Markov</a:t>
            </a:r>
            <a:r>
              <a:rPr lang="es-MX" sz="5400" dirty="0"/>
              <a:t> para el MRLM</a:t>
            </a:r>
          </a:p>
        </p:txBody>
      </p:sp>
    </p:spTree>
    <p:extLst>
      <p:ext uri="{BB962C8B-B14F-4D97-AF65-F5344CB8AC3E}">
        <p14:creationId xmlns:p14="http://schemas.microsoft.com/office/powerpoint/2010/main" val="859266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16127-9CD9-49FF-95AA-5736E9A82E29}"/>
              </a:ext>
            </a:extLst>
          </p:cNvPr>
          <p:cNvSpPr>
            <a:spLocks noGrp="1"/>
          </p:cNvSpPr>
          <p:nvPr>
            <p:ph type="title"/>
          </p:nvPr>
        </p:nvSpPr>
        <p:spPr>
          <a:xfrm>
            <a:off x="677334" y="609600"/>
            <a:ext cx="8596668" cy="755374"/>
          </a:xfrm>
        </p:spPr>
        <p:txBody>
          <a:bodyPr/>
          <a:lstStyle/>
          <a:p>
            <a:r>
              <a:rPr lang="es-MX" b="1" dirty="0"/>
              <a:t>Linealidad de los parámetros.</a:t>
            </a:r>
          </a:p>
        </p:txBody>
      </p:sp>
      <p:sp>
        <p:nvSpPr>
          <p:cNvPr id="3" name="Marcador de contenido 2">
            <a:extLst>
              <a:ext uri="{FF2B5EF4-FFF2-40B4-BE49-F238E27FC236}">
                <a16:creationId xmlns:a16="http://schemas.microsoft.com/office/drawing/2014/main" id="{CEF3D5F0-D7D7-434C-9E3A-1F709443F79D}"/>
              </a:ext>
            </a:extLst>
          </p:cNvPr>
          <p:cNvSpPr>
            <a:spLocks noGrp="1"/>
          </p:cNvSpPr>
          <p:nvPr>
            <p:ph idx="1"/>
          </p:nvPr>
        </p:nvSpPr>
        <p:spPr>
          <a:xfrm>
            <a:off x="829734" y="4625346"/>
            <a:ext cx="8596668" cy="1865987"/>
          </a:xfrm>
        </p:spPr>
        <p:txBody>
          <a:bodyPr/>
          <a:lstStyle/>
          <a:p>
            <a:pPr marL="0" indent="0" algn="just">
              <a:buNone/>
            </a:pPr>
            <a:r>
              <a:rPr lang="es-ES" sz="2400" dirty="0"/>
              <a:t>Obtuvimos nuestra muestra a partir de una encuesta de Facebook (en este caso, eliminamos datos de gente que dedica demasiado tiempo a actividades extracurriculares).</a:t>
            </a:r>
            <a:endParaRPr lang="es-MX" dirty="0"/>
          </a:p>
          <a:p>
            <a:endParaRPr lang="es-MX" dirty="0"/>
          </a:p>
        </p:txBody>
      </p:sp>
      <p:sp>
        <p:nvSpPr>
          <p:cNvPr id="4" name="Título 1">
            <a:extLst>
              <a:ext uri="{FF2B5EF4-FFF2-40B4-BE49-F238E27FC236}">
                <a16:creationId xmlns:a16="http://schemas.microsoft.com/office/drawing/2014/main" id="{77016127-9CD9-49FF-95AA-5736E9A82E29}"/>
              </a:ext>
            </a:extLst>
          </p:cNvPr>
          <p:cNvSpPr txBox="1">
            <a:spLocks/>
          </p:cNvSpPr>
          <p:nvPr/>
        </p:nvSpPr>
        <p:spPr>
          <a:xfrm>
            <a:off x="677334" y="3732684"/>
            <a:ext cx="8596668" cy="75537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b="1" dirty="0"/>
              <a:t>Muestra aleatoria</a:t>
            </a:r>
          </a:p>
        </p:txBody>
      </p:sp>
      <mc:AlternateContent xmlns:mc="http://schemas.openxmlformats.org/markup-compatibility/2006" xmlns:a14="http://schemas.microsoft.com/office/drawing/2010/main">
        <mc:Choice Requires="a14">
          <p:sp>
            <p:nvSpPr>
              <p:cNvPr id="5" name="Marcador de contenido 2">
                <a:extLst>
                  <a:ext uri="{FF2B5EF4-FFF2-40B4-BE49-F238E27FC236}">
                    <a16:creationId xmlns:a16="http://schemas.microsoft.com/office/drawing/2014/main" id="{CEF3D5F0-D7D7-434C-9E3A-1F709443F79D}"/>
                  </a:ext>
                </a:extLst>
              </p:cNvPr>
              <p:cNvSpPr txBox="1">
                <a:spLocks/>
              </p:cNvSpPr>
              <p:nvPr/>
            </p:nvSpPr>
            <p:spPr>
              <a:xfrm>
                <a:off x="829734" y="1729409"/>
                <a:ext cx="8596668" cy="18659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s-ES" sz="2400" dirty="0"/>
                  <a:t>Es fácil ver que se cumple, pues ningún  parámetro del modelo se encuentra afectado de manera no lineal</a:t>
                </a:r>
                <a:endParaRPr lang="es-MX" sz="2400" dirty="0"/>
              </a:p>
              <a:p>
                <a:pPr marL="0" indent="0">
                  <a:buFont typeface="Wingdings 3" charset="2"/>
                  <a:buNone/>
                </a:pPr>
                <a:endParaRPr lang="es-MX" i="1" dirty="0">
                  <a:latin typeface="Cambria Math" panose="02040503050406030204" pitchFamily="18" charset="0"/>
                </a:endParaRPr>
              </a:p>
              <a:p>
                <a14:m>
                  <m:oMath xmlns:m="http://schemas.openxmlformats.org/officeDocument/2006/math">
                    <m:r>
                      <a:rPr lang="es-MX" i="1">
                        <a:latin typeface="Cambria Math" panose="02040503050406030204" pitchFamily="18" charset="0"/>
                      </a:rPr>
                      <m:t>𝑝𝑟𝑜𝑚𝑒𝑑𝑖𝑜</m:t>
                    </m:r>
                    <m:r>
                      <a:rPr lang="es-ES" i="1">
                        <a:latin typeface="Cambria Math" panose="02040503050406030204" pitchFamily="18" charset="0"/>
                      </a:rPr>
                      <m:t>=</m:t>
                    </m:r>
                    <m:r>
                      <a:rPr lang="es-MX" i="1">
                        <a:latin typeface="Cambria Math" panose="02040503050406030204" pitchFamily="18" charset="0"/>
                      </a:rPr>
                      <m:t>5.</m:t>
                    </m:r>
                    <m:r>
                      <a:rPr lang="es-ES" b="0" i="1" smtClean="0">
                        <a:latin typeface="Cambria Math" panose="02040503050406030204" pitchFamily="18" charset="0"/>
                      </a:rPr>
                      <m:t>8</m:t>
                    </m:r>
                    <m:r>
                      <a:rPr lang="es-MX" i="1">
                        <a:latin typeface="Cambria Math" panose="02040503050406030204" pitchFamily="18" charset="0"/>
                      </a:rPr>
                      <m:t>5</m:t>
                    </m:r>
                    <m:r>
                      <a:rPr lang="es-ES" b="0" i="1" smtClean="0">
                        <a:latin typeface="Cambria Math" panose="02040503050406030204" pitchFamily="18" charset="0"/>
                      </a:rPr>
                      <m:t>17+</m:t>
                    </m:r>
                    <m:r>
                      <a:rPr lang="es-MX" i="1">
                        <a:latin typeface="Cambria Math" panose="02040503050406030204" pitchFamily="18" charset="0"/>
                      </a:rPr>
                      <m:t>0.05</m:t>
                    </m:r>
                    <m:r>
                      <a:rPr lang="es-ES" b="0" i="1" smtClean="0">
                        <a:latin typeface="Cambria Math" panose="02040503050406030204" pitchFamily="18" charset="0"/>
                      </a:rPr>
                      <m:t>96</m:t>
                    </m:r>
                    <m:r>
                      <a:rPr lang="es-MX" i="1">
                        <a:latin typeface="Cambria Math" panose="02040503050406030204" pitchFamily="18" charset="0"/>
                      </a:rPr>
                      <m:t> </m:t>
                    </m:r>
                    <m:r>
                      <a:rPr lang="es-MX" i="1">
                        <a:latin typeface="Cambria Math" panose="02040503050406030204" pitchFamily="18" charset="0"/>
                      </a:rPr>
                      <m:t>𝑎𝑐𝑡𝑖𝑣𝑖𝑑𝑎𝑑</m:t>
                    </m:r>
                    <m:r>
                      <a:rPr lang="es-MX" i="1">
                        <a:latin typeface="Cambria Math" panose="02040503050406030204" pitchFamily="18" charset="0"/>
                      </a:rPr>
                      <m:t>+0.3158</m:t>
                    </m:r>
                    <m:func>
                      <m:funcPr>
                        <m:ctrlPr>
                          <a:rPr lang="es-MX" i="1">
                            <a:latin typeface="Cambria Math" panose="02040503050406030204" pitchFamily="18" charset="0"/>
                          </a:rPr>
                        </m:ctrlPr>
                      </m:funcPr>
                      <m:fName>
                        <m:r>
                          <m:rPr>
                            <m:sty m:val="p"/>
                          </m:rPr>
                          <a:rPr lang="es-MX">
                            <a:latin typeface="Cambria Math" panose="02040503050406030204" pitchFamily="18" charset="0"/>
                          </a:rPr>
                          <m:t>l</m:t>
                        </m:r>
                        <m:r>
                          <a:rPr lang="es-ES" i="1">
                            <a:latin typeface="Cambria Math" panose="02040503050406030204" pitchFamily="18" charset="0"/>
                          </a:rPr>
                          <m:t>𝑛</m:t>
                        </m:r>
                      </m:fName>
                      <m:e>
                        <m:d>
                          <m:dPr>
                            <m:ctrlPr>
                              <a:rPr lang="es-MX" i="1">
                                <a:latin typeface="Cambria Math" panose="02040503050406030204" pitchFamily="18" charset="0"/>
                              </a:rPr>
                            </m:ctrlPr>
                          </m:dPr>
                          <m:e>
                            <m:r>
                              <a:rPr lang="es-MX" i="1">
                                <a:latin typeface="Cambria Math" panose="02040503050406030204" pitchFamily="18" charset="0"/>
                              </a:rPr>
                              <m:t>𝑔𝑎𝑠𝑡𝑜</m:t>
                            </m:r>
                          </m:e>
                        </m:d>
                      </m:e>
                    </m:func>
                    <m:r>
                      <a:rPr lang="es-ES" b="0" i="1" smtClean="0">
                        <a:latin typeface="Cambria Math" panose="02040503050406030204" pitchFamily="18" charset="0"/>
                      </a:rPr>
                      <m:t>−0.0045</m:t>
                    </m:r>
                    <m:r>
                      <a:rPr lang="es-MX" i="1">
                        <a:latin typeface="Cambria Math" panose="02040503050406030204" pitchFamily="18" charset="0"/>
                      </a:rPr>
                      <m:t> </m:t>
                    </m:r>
                    <m:r>
                      <a:rPr lang="es-MX" i="1">
                        <a:latin typeface="Cambria Math" panose="02040503050406030204" pitchFamily="18" charset="0"/>
                      </a:rPr>
                      <m:t>𝑒𝑑𝑎𝑑</m:t>
                    </m:r>
                  </m:oMath>
                </a14:m>
                <a:endParaRPr lang="es-MX" dirty="0"/>
              </a:p>
              <a:p>
                <a:endParaRPr lang="es-MX" dirty="0"/>
              </a:p>
            </p:txBody>
          </p:sp>
        </mc:Choice>
        <mc:Fallback xmlns="">
          <p:sp>
            <p:nvSpPr>
              <p:cNvPr id="5" name="Marcador de contenido 2">
                <a:extLst>
                  <a:ext uri="{FF2B5EF4-FFF2-40B4-BE49-F238E27FC236}">
                    <a16:creationId xmlns:a16="http://schemas.microsoft.com/office/drawing/2014/main" id="{CEF3D5F0-D7D7-434C-9E3A-1F709443F79D}"/>
                  </a:ext>
                </a:extLst>
              </p:cNvPr>
              <p:cNvSpPr txBox="1">
                <a:spLocks noRot="1" noChangeAspect="1" noMove="1" noResize="1" noEditPoints="1" noAdjustHandles="1" noChangeArrowheads="1" noChangeShapeType="1" noTextEdit="1"/>
              </p:cNvSpPr>
              <p:nvPr/>
            </p:nvSpPr>
            <p:spPr>
              <a:xfrm>
                <a:off x="829734" y="1729409"/>
                <a:ext cx="8596668" cy="1865987"/>
              </a:xfrm>
              <a:prstGeom prst="rect">
                <a:avLst/>
              </a:prstGeom>
              <a:blipFill>
                <a:blip r:embed="rId2"/>
                <a:stretch>
                  <a:fillRect l="-1064" t="-2614" r="-1135"/>
                </a:stretch>
              </a:blipFill>
            </p:spPr>
            <p:txBody>
              <a:bodyPr/>
              <a:lstStyle/>
              <a:p>
                <a:r>
                  <a:rPr lang="es-MX">
                    <a:noFill/>
                  </a:rPr>
                  <a:t> </a:t>
                </a:r>
              </a:p>
            </p:txBody>
          </p:sp>
        </mc:Fallback>
      </mc:AlternateContent>
    </p:spTree>
    <p:extLst>
      <p:ext uri="{BB962C8B-B14F-4D97-AF65-F5344CB8AC3E}">
        <p14:creationId xmlns:p14="http://schemas.microsoft.com/office/powerpoint/2010/main" val="367584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2EDB4-2E45-458E-B2A6-A57899436B6F}"/>
              </a:ext>
            </a:extLst>
          </p:cNvPr>
          <p:cNvSpPr>
            <a:spLocks noGrp="1"/>
          </p:cNvSpPr>
          <p:nvPr>
            <p:ph type="title"/>
          </p:nvPr>
        </p:nvSpPr>
        <p:spPr>
          <a:xfrm>
            <a:off x="677334" y="609600"/>
            <a:ext cx="8596668" cy="834887"/>
          </a:xfrm>
        </p:spPr>
        <p:txBody>
          <a:bodyPr/>
          <a:lstStyle/>
          <a:p>
            <a:r>
              <a:rPr lang="es-MX" b="1" dirty="0"/>
              <a:t>Justificación</a:t>
            </a:r>
          </a:p>
        </p:txBody>
      </p:sp>
      <p:sp>
        <p:nvSpPr>
          <p:cNvPr id="3" name="Marcador de contenido 2">
            <a:extLst>
              <a:ext uri="{FF2B5EF4-FFF2-40B4-BE49-F238E27FC236}">
                <a16:creationId xmlns:a16="http://schemas.microsoft.com/office/drawing/2014/main" id="{A27AE091-D058-4785-A665-A91F60F8BB4E}"/>
              </a:ext>
            </a:extLst>
          </p:cNvPr>
          <p:cNvSpPr>
            <a:spLocks noGrp="1"/>
          </p:cNvSpPr>
          <p:nvPr>
            <p:ph idx="1"/>
          </p:nvPr>
        </p:nvSpPr>
        <p:spPr>
          <a:xfrm>
            <a:off x="677334" y="1603513"/>
            <a:ext cx="8596668" cy="4437849"/>
          </a:xfrm>
        </p:spPr>
        <p:txBody>
          <a:bodyPr>
            <a:normAutofit/>
          </a:bodyPr>
          <a:lstStyle/>
          <a:p>
            <a:pPr marL="0" indent="0" algn="just">
              <a:buNone/>
            </a:pPr>
            <a:r>
              <a:rPr lang="es-ES" sz="2400" dirty="0"/>
              <a:t>A menudo se utiliza como criterio de elegibilidad para diferentes oportunidades educativas</a:t>
            </a:r>
          </a:p>
          <a:p>
            <a:pPr marL="0" indent="0" algn="just">
              <a:buNone/>
            </a:pPr>
            <a:endParaRPr lang="es-ES" sz="2400" dirty="0"/>
          </a:p>
          <a:p>
            <a:pPr algn="just"/>
            <a:r>
              <a:rPr lang="es-ES" sz="2400" dirty="0"/>
              <a:t>Becas</a:t>
            </a:r>
          </a:p>
          <a:p>
            <a:pPr algn="just"/>
            <a:r>
              <a:rPr lang="es-ES" sz="2400" dirty="0"/>
              <a:t>Admisiones a posgrados</a:t>
            </a:r>
          </a:p>
          <a:p>
            <a:pPr algn="just"/>
            <a:r>
              <a:rPr lang="es-ES" sz="2400" dirty="0"/>
              <a:t>Programas de intercambio</a:t>
            </a:r>
          </a:p>
          <a:p>
            <a:pPr algn="just"/>
            <a:r>
              <a:rPr lang="es-ES" sz="2400" dirty="0"/>
              <a:t>Programas de investigación y prácticas profesionales</a:t>
            </a:r>
          </a:p>
        </p:txBody>
      </p:sp>
    </p:spTree>
    <p:extLst>
      <p:ext uri="{BB962C8B-B14F-4D97-AF65-F5344CB8AC3E}">
        <p14:creationId xmlns:p14="http://schemas.microsoft.com/office/powerpoint/2010/main" val="1622383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A1B7A9-57C2-4D3C-99A4-0684DBE7E3EE}"/>
              </a:ext>
            </a:extLst>
          </p:cNvPr>
          <p:cNvSpPr>
            <a:spLocks noGrp="1"/>
          </p:cNvSpPr>
          <p:nvPr>
            <p:ph type="title"/>
          </p:nvPr>
        </p:nvSpPr>
        <p:spPr/>
        <p:txBody>
          <a:bodyPr>
            <a:normAutofit fontScale="90000"/>
          </a:bodyPr>
          <a:lstStyle/>
          <a:p>
            <a:r>
              <a:rPr lang="es-MX" dirty="0"/>
              <a:t>Variación muestral de la variable explicativa. </a:t>
            </a:r>
            <a:br>
              <a:rPr lang="es-MX" dirty="0"/>
            </a:br>
            <a:r>
              <a:rPr lang="es-MX" dirty="0"/>
              <a:t>Primeros 10 datos.</a:t>
            </a:r>
          </a:p>
        </p:txBody>
      </p:sp>
      <p:graphicFrame>
        <p:nvGraphicFramePr>
          <p:cNvPr id="5" name="Marcador de contenido 4">
            <a:extLst>
              <a:ext uri="{FF2B5EF4-FFF2-40B4-BE49-F238E27FC236}">
                <a16:creationId xmlns:a16="http://schemas.microsoft.com/office/drawing/2014/main" id="{E9805C76-956D-42DB-986D-8342A8AB87E8}"/>
              </a:ext>
            </a:extLst>
          </p:cNvPr>
          <p:cNvGraphicFramePr>
            <a:graphicFrameLocks noGrp="1"/>
          </p:cNvGraphicFramePr>
          <p:nvPr>
            <p:ph idx="1"/>
            <p:extLst>
              <p:ext uri="{D42A27DB-BD31-4B8C-83A1-F6EECF244321}">
                <p14:modId xmlns:p14="http://schemas.microsoft.com/office/powerpoint/2010/main" val="2260365144"/>
              </p:ext>
            </p:extLst>
          </p:nvPr>
        </p:nvGraphicFramePr>
        <p:xfrm>
          <a:off x="809856" y="2402780"/>
          <a:ext cx="8596668" cy="3827950"/>
        </p:xfrm>
        <a:graphic>
          <a:graphicData uri="http://schemas.openxmlformats.org/drawingml/2006/table">
            <a:tbl>
              <a:tblPr>
                <a:tableStyleId>{BC89EF96-8CEA-46FF-86C4-4CE0E7609802}</a:tableStyleId>
              </a:tblPr>
              <a:tblGrid>
                <a:gridCol w="2149167">
                  <a:extLst>
                    <a:ext uri="{9D8B030D-6E8A-4147-A177-3AD203B41FA5}">
                      <a16:colId xmlns:a16="http://schemas.microsoft.com/office/drawing/2014/main" val="1772181047"/>
                    </a:ext>
                  </a:extLst>
                </a:gridCol>
                <a:gridCol w="2149167">
                  <a:extLst>
                    <a:ext uri="{9D8B030D-6E8A-4147-A177-3AD203B41FA5}">
                      <a16:colId xmlns:a16="http://schemas.microsoft.com/office/drawing/2014/main" val="1378437888"/>
                    </a:ext>
                  </a:extLst>
                </a:gridCol>
                <a:gridCol w="2149167">
                  <a:extLst>
                    <a:ext uri="{9D8B030D-6E8A-4147-A177-3AD203B41FA5}">
                      <a16:colId xmlns:a16="http://schemas.microsoft.com/office/drawing/2014/main" val="4257172439"/>
                    </a:ext>
                  </a:extLst>
                </a:gridCol>
                <a:gridCol w="2149167">
                  <a:extLst>
                    <a:ext uri="{9D8B030D-6E8A-4147-A177-3AD203B41FA5}">
                      <a16:colId xmlns:a16="http://schemas.microsoft.com/office/drawing/2014/main" val="3300147068"/>
                    </a:ext>
                  </a:extLst>
                </a:gridCol>
              </a:tblGrid>
              <a:tr h="382795">
                <a:tc>
                  <a:txBody>
                    <a:bodyPr/>
                    <a:lstStyle/>
                    <a:p>
                      <a:pPr algn="ctr" fontAlgn="b"/>
                      <a:r>
                        <a:rPr lang="es-MX" sz="2400" b="0" u="none" strike="noStrike" dirty="0">
                          <a:solidFill>
                            <a:srgbClr val="000000"/>
                          </a:solidFill>
                          <a:effectLst/>
                        </a:rPr>
                        <a:t>8.1</a:t>
                      </a:r>
                      <a:endParaRPr lang="es-MX"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6.2146081</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dirty="0">
                          <a:solidFill>
                            <a:srgbClr val="000000"/>
                          </a:solidFill>
                          <a:effectLst/>
                        </a:rPr>
                        <a:t>22</a:t>
                      </a:r>
                      <a:endParaRPr lang="es-MX"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7497508"/>
                  </a:ext>
                </a:extLst>
              </a:tr>
              <a:tr h="382795">
                <a:tc>
                  <a:txBody>
                    <a:bodyPr/>
                    <a:lstStyle/>
                    <a:p>
                      <a:pPr algn="ctr" fontAlgn="b"/>
                      <a:r>
                        <a:rPr lang="es-MX" sz="2400" b="0" u="none" strike="noStrike">
                          <a:solidFill>
                            <a:srgbClr val="000000"/>
                          </a:solidFill>
                          <a:effectLst/>
                        </a:rPr>
                        <a:t>6.7</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0</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5.99146455</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21</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59385520"/>
                  </a:ext>
                </a:extLst>
              </a:tr>
              <a:tr h="382795">
                <a:tc>
                  <a:txBody>
                    <a:bodyPr/>
                    <a:lstStyle/>
                    <a:p>
                      <a:pPr algn="ctr" fontAlgn="b"/>
                      <a:r>
                        <a:rPr lang="es-MX" sz="2400" b="0" u="none" strike="noStrike">
                          <a:solidFill>
                            <a:srgbClr val="000000"/>
                          </a:solidFill>
                          <a:effectLst/>
                        </a:rPr>
                        <a:t>7</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0</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6.2146081</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21</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1994288"/>
                  </a:ext>
                </a:extLst>
              </a:tr>
              <a:tr h="382795">
                <a:tc>
                  <a:txBody>
                    <a:bodyPr/>
                    <a:lstStyle/>
                    <a:p>
                      <a:pPr algn="ctr" fontAlgn="b"/>
                      <a:r>
                        <a:rPr lang="es-MX" sz="2400" b="0" u="none" strike="noStrike">
                          <a:solidFill>
                            <a:srgbClr val="000000"/>
                          </a:solidFill>
                          <a:effectLst/>
                        </a:rPr>
                        <a:t>7</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5.29831737</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21</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591079"/>
                  </a:ext>
                </a:extLst>
              </a:tr>
              <a:tr h="382795">
                <a:tc>
                  <a:txBody>
                    <a:bodyPr/>
                    <a:lstStyle/>
                    <a:p>
                      <a:pPr algn="ctr" fontAlgn="b"/>
                      <a:r>
                        <a:rPr lang="es-MX" sz="2400" b="0" u="none" strike="noStrike">
                          <a:solidFill>
                            <a:srgbClr val="000000"/>
                          </a:solidFill>
                          <a:effectLst/>
                        </a:rPr>
                        <a:t>8.6</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0</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7.09007684</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20</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2746302"/>
                  </a:ext>
                </a:extLst>
              </a:tr>
              <a:tr h="382795">
                <a:tc>
                  <a:txBody>
                    <a:bodyPr/>
                    <a:lstStyle/>
                    <a:p>
                      <a:pPr algn="ctr" fontAlgn="b"/>
                      <a:r>
                        <a:rPr lang="es-MX" sz="2400" b="0" u="none" strike="noStrike">
                          <a:solidFill>
                            <a:srgbClr val="000000"/>
                          </a:solidFill>
                          <a:effectLst/>
                        </a:rPr>
                        <a:t>7.41</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0</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6.47697236</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23</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7377684"/>
                  </a:ext>
                </a:extLst>
              </a:tr>
              <a:tr h="382795">
                <a:tc>
                  <a:txBody>
                    <a:bodyPr/>
                    <a:lstStyle/>
                    <a:p>
                      <a:pPr algn="ctr" fontAlgn="b"/>
                      <a:r>
                        <a:rPr lang="es-MX" sz="2400" b="0" u="none" strike="noStrike">
                          <a:solidFill>
                            <a:srgbClr val="000000"/>
                          </a:solidFill>
                          <a:effectLst/>
                        </a:rPr>
                        <a:t>8.4</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5</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6.90775528</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19</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619867"/>
                  </a:ext>
                </a:extLst>
              </a:tr>
              <a:tr h="382795">
                <a:tc>
                  <a:txBody>
                    <a:bodyPr/>
                    <a:lstStyle/>
                    <a:p>
                      <a:pPr algn="ctr" fontAlgn="b"/>
                      <a:r>
                        <a:rPr lang="es-MX" sz="2400" b="0" u="none" strike="noStrike">
                          <a:solidFill>
                            <a:srgbClr val="000000"/>
                          </a:solidFill>
                          <a:effectLst/>
                        </a:rPr>
                        <a:t>7.45</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0</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5.29831737</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30</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797136"/>
                  </a:ext>
                </a:extLst>
              </a:tr>
              <a:tr h="382795">
                <a:tc>
                  <a:txBody>
                    <a:bodyPr/>
                    <a:lstStyle/>
                    <a:p>
                      <a:pPr algn="ctr" fontAlgn="b"/>
                      <a:r>
                        <a:rPr lang="es-MX" sz="2400" b="0" u="none" strike="noStrike">
                          <a:solidFill>
                            <a:srgbClr val="000000"/>
                          </a:solidFill>
                          <a:effectLst/>
                        </a:rPr>
                        <a:t>8.4</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0</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5.52146092</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23</a:t>
                      </a:r>
                      <a:endParaRPr lang="es-MX"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3141334"/>
                  </a:ext>
                </a:extLst>
              </a:tr>
              <a:tr h="382795">
                <a:tc>
                  <a:txBody>
                    <a:bodyPr/>
                    <a:lstStyle/>
                    <a:p>
                      <a:pPr algn="ctr" fontAlgn="b"/>
                      <a:r>
                        <a:rPr lang="es-MX" sz="2400" b="0" u="none" strike="noStrike">
                          <a:solidFill>
                            <a:srgbClr val="000000"/>
                          </a:solidFill>
                          <a:effectLst/>
                        </a:rPr>
                        <a:t>8.44</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0</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a:solidFill>
                            <a:srgbClr val="000000"/>
                          </a:solidFill>
                          <a:effectLst/>
                        </a:rPr>
                        <a:t>6.2146081</a:t>
                      </a:r>
                      <a:endParaRPr lang="es-MX"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dirty="0">
                          <a:solidFill>
                            <a:srgbClr val="000000"/>
                          </a:solidFill>
                          <a:effectLst/>
                        </a:rPr>
                        <a:t>24</a:t>
                      </a:r>
                      <a:endParaRPr lang="es-MX"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8484460"/>
                  </a:ext>
                </a:extLst>
              </a:tr>
            </a:tbl>
          </a:graphicData>
        </a:graphic>
      </p:graphicFrame>
    </p:spTree>
    <p:extLst>
      <p:ext uri="{BB962C8B-B14F-4D97-AF65-F5344CB8AC3E}">
        <p14:creationId xmlns:p14="http://schemas.microsoft.com/office/powerpoint/2010/main" val="2139086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621C7-956D-490F-A402-C2C4A513574E}"/>
              </a:ext>
            </a:extLst>
          </p:cNvPr>
          <p:cNvSpPr>
            <a:spLocks noGrp="1"/>
          </p:cNvSpPr>
          <p:nvPr>
            <p:ph type="title"/>
          </p:nvPr>
        </p:nvSpPr>
        <p:spPr/>
        <p:txBody>
          <a:bodyPr/>
          <a:lstStyle/>
          <a:p>
            <a:r>
              <a:rPr lang="es-MX" dirty="0"/>
              <a:t>Últimos 10 datos</a:t>
            </a:r>
          </a:p>
        </p:txBody>
      </p:sp>
      <p:graphicFrame>
        <p:nvGraphicFramePr>
          <p:cNvPr id="5" name="Tabla 4">
            <a:extLst>
              <a:ext uri="{FF2B5EF4-FFF2-40B4-BE49-F238E27FC236}">
                <a16:creationId xmlns:a16="http://schemas.microsoft.com/office/drawing/2014/main" id="{A1990F5D-8FBB-4672-9093-016E17B6774C}"/>
              </a:ext>
            </a:extLst>
          </p:cNvPr>
          <p:cNvGraphicFramePr>
            <a:graphicFrameLocks noGrp="1"/>
          </p:cNvGraphicFramePr>
          <p:nvPr>
            <p:extLst>
              <p:ext uri="{D42A27DB-BD31-4B8C-83A1-F6EECF244321}">
                <p14:modId xmlns:p14="http://schemas.microsoft.com/office/powerpoint/2010/main" val="1785045800"/>
              </p:ext>
            </p:extLst>
          </p:nvPr>
        </p:nvGraphicFramePr>
        <p:xfrm>
          <a:off x="2915478" y="1494155"/>
          <a:ext cx="7412593" cy="375285"/>
        </p:xfrm>
        <a:graphic>
          <a:graphicData uri="http://schemas.openxmlformats.org/drawingml/2006/table">
            <a:tbl>
              <a:tblPr>
                <a:tableStyleId>{125E5076-3810-47DD-B79F-674D7AD40C01}</a:tableStyleId>
              </a:tblPr>
              <a:tblGrid>
                <a:gridCol w="1775792">
                  <a:extLst>
                    <a:ext uri="{9D8B030D-6E8A-4147-A177-3AD203B41FA5}">
                      <a16:colId xmlns:a16="http://schemas.microsoft.com/office/drawing/2014/main" val="2253820259"/>
                    </a:ext>
                  </a:extLst>
                </a:gridCol>
                <a:gridCol w="1902495">
                  <a:extLst>
                    <a:ext uri="{9D8B030D-6E8A-4147-A177-3AD203B41FA5}">
                      <a16:colId xmlns:a16="http://schemas.microsoft.com/office/drawing/2014/main" val="2958071618"/>
                    </a:ext>
                  </a:extLst>
                </a:gridCol>
                <a:gridCol w="2037926">
                  <a:extLst>
                    <a:ext uri="{9D8B030D-6E8A-4147-A177-3AD203B41FA5}">
                      <a16:colId xmlns:a16="http://schemas.microsoft.com/office/drawing/2014/main" val="2302660172"/>
                    </a:ext>
                  </a:extLst>
                </a:gridCol>
                <a:gridCol w="1696380">
                  <a:extLst>
                    <a:ext uri="{9D8B030D-6E8A-4147-A177-3AD203B41FA5}">
                      <a16:colId xmlns:a16="http://schemas.microsoft.com/office/drawing/2014/main" val="3664362086"/>
                    </a:ext>
                  </a:extLst>
                </a:gridCol>
              </a:tblGrid>
              <a:tr h="301747">
                <a:tc>
                  <a:txBody>
                    <a:bodyPr/>
                    <a:lstStyle/>
                    <a:p>
                      <a:pPr algn="ctr" fontAlgn="b"/>
                      <a:r>
                        <a:rPr lang="es-MX" sz="2400" b="0" u="none" strike="noStrike" dirty="0">
                          <a:solidFill>
                            <a:srgbClr val="000000"/>
                          </a:solidFill>
                          <a:effectLst/>
                        </a:rPr>
                        <a:t>promedio</a:t>
                      </a:r>
                      <a:endParaRPr lang="es-MX"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dirty="0">
                          <a:solidFill>
                            <a:srgbClr val="000000"/>
                          </a:solidFill>
                          <a:effectLst/>
                        </a:rPr>
                        <a:t>actividad</a:t>
                      </a:r>
                      <a:endParaRPr lang="es-MX"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dirty="0">
                          <a:solidFill>
                            <a:srgbClr val="000000"/>
                          </a:solidFill>
                          <a:effectLst/>
                        </a:rPr>
                        <a:t>log(gasto)</a:t>
                      </a:r>
                      <a:endParaRPr lang="es-MX"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400" b="0" u="none" strike="noStrike" dirty="0">
                          <a:solidFill>
                            <a:srgbClr val="000000"/>
                          </a:solidFill>
                          <a:effectLst/>
                        </a:rPr>
                        <a:t>edad</a:t>
                      </a:r>
                      <a:endParaRPr lang="es-MX"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5332750"/>
                  </a:ext>
                </a:extLst>
              </a:tr>
            </a:tbl>
          </a:graphicData>
        </a:graphic>
      </p:graphicFrame>
      <p:graphicFrame>
        <p:nvGraphicFramePr>
          <p:cNvPr id="7" name="Marcador de contenido 6">
            <a:extLst>
              <a:ext uri="{FF2B5EF4-FFF2-40B4-BE49-F238E27FC236}">
                <a16:creationId xmlns:a16="http://schemas.microsoft.com/office/drawing/2014/main" id="{90E99168-A6B0-4947-882C-C115C83C3DB5}"/>
              </a:ext>
            </a:extLst>
          </p:cNvPr>
          <p:cNvGraphicFramePr>
            <a:graphicFrameLocks noGrp="1"/>
          </p:cNvGraphicFramePr>
          <p:nvPr>
            <p:ph idx="1"/>
            <p:extLst>
              <p:ext uri="{D42A27DB-BD31-4B8C-83A1-F6EECF244321}">
                <p14:modId xmlns:p14="http://schemas.microsoft.com/office/powerpoint/2010/main" val="4123606039"/>
              </p:ext>
            </p:extLst>
          </p:nvPr>
        </p:nvGraphicFramePr>
        <p:xfrm>
          <a:off x="2915478" y="1930400"/>
          <a:ext cx="7478856" cy="3143250"/>
        </p:xfrm>
        <a:graphic>
          <a:graphicData uri="http://schemas.openxmlformats.org/drawingml/2006/table">
            <a:tbl>
              <a:tblPr>
                <a:tableStyleId>{BC89EF96-8CEA-46FF-86C4-4CE0E7609802}</a:tableStyleId>
              </a:tblPr>
              <a:tblGrid>
                <a:gridCol w="1736035">
                  <a:extLst>
                    <a:ext uri="{9D8B030D-6E8A-4147-A177-3AD203B41FA5}">
                      <a16:colId xmlns:a16="http://schemas.microsoft.com/office/drawing/2014/main" val="996524935"/>
                    </a:ext>
                  </a:extLst>
                </a:gridCol>
                <a:gridCol w="1868557">
                  <a:extLst>
                    <a:ext uri="{9D8B030D-6E8A-4147-A177-3AD203B41FA5}">
                      <a16:colId xmlns:a16="http://schemas.microsoft.com/office/drawing/2014/main" val="2166371448"/>
                    </a:ext>
                  </a:extLst>
                </a:gridCol>
                <a:gridCol w="2040834">
                  <a:extLst>
                    <a:ext uri="{9D8B030D-6E8A-4147-A177-3AD203B41FA5}">
                      <a16:colId xmlns:a16="http://schemas.microsoft.com/office/drawing/2014/main" val="3717486252"/>
                    </a:ext>
                  </a:extLst>
                </a:gridCol>
                <a:gridCol w="1833430">
                  <a:extLst>
                    <a:ext uri="{9D8B030D-6E8A-4147-A177-3AD203B41FA5}">
                      <a16:colId xmlns:a16="http://schemas.microsoft.com/office/drawing/2014/main" val="751007095"/>
                    </a:ext>
                  </a:extLst>
                </a:gridCol>
              </a:tblGrid>
              <a:tr h="247748">
                <a:tc>
                  <a:txBody>
                    <a:bodyPr/>
                    <a:lstStyle/>
                    <a:p>
                      <a:pPr algn="ctr" fontAlgn="b"/>
                      <a:r>
                        <a:rPr lang="es-MX" sz="2000" b="0" u="none" strike="noStrike" dirty="0">
                          <a:solidFill>
                            <a:srgbClr val="000000"/>
                          </a:solidFill>
                          <a:effectLst/>
                        </a:rPr>
                        <a:t>7.99</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0</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6.68461173</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24</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06264076"/>
                  </a:ext>
                </a:extLst>
              </a:tr>
              <a:tr h="247748">
                <a:tc>
                  <a:txBody>
                    <a:bodyPr/>
                    <a:lstStyle/>
                    <a:p>
                      <a:pPr algn="ctr" fontAlgn="b"/>
                      <a:r>
                        <a:rPr lang="es-MX" sz="2000" b="0" u="none" strike="noStrike" dirty="0">
                          <a:solidFill>
                            <a:srgbClr val="000000"/>
                          </a:solidFill>
                          <a:effectLst/>
                        </a:rPr>
                        <a:t>6.8</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0</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6.80239476</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25</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9250501"/>
                  </a:ext>
                </a:extLst>
              </a:tr>
              <a:tr h="247748">
                <a:tc>
                  <a:txBody>
                    <a:bodyPr/>
                    <a:lstStyle/>
                    <a:p>
                      <a:pPr algn="ctr" fontAlgn="b"/>
                      <a:r>
                        <a:rPr lang="es-MX" sz="2000" b="0" u="none" strike="noStrike" dirty="0">
                          <a:solidFill>
                            <a:srgbClr val="000000"/>
                          </a:solidFill>
                          <a:effectLst/>
                        </a:rPr>
                        <a:t>9</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6</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5.99146455</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19</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9160767"/>
                  </a:ext>
                </a:extLst>
              </a:tr>
              <a:tr h="247748">
                <a:tc>
                  <a:txBody>
                    <a:bodyPr/>
                    <a:lstStyle/>
                    <a:p>
                      <a:pPr algn="ctr" fontAlgn="b"/>
                      <a:r>
                        <a:rPr lang="es-MX" sz="2000" b="0" u="none" strike="noStrike">
                          <a:solidFill>
                            <a:srgbClr val="000000"/>
                          </a:solidFill>
                          <a:effectLst/>
                        </a:rPr>
                        <a:t>9.04</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0</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5.85793315</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20</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93418824"/>
                  </a:ext>
                </a:extLst>
              </a:tr>
              <a:tr h="247748">
                <a:tc>
                  <a:txBody>
                    <a:bodyPr/>
                    <a:lstStyle/>
                    <a:p>
                      <a:pPr algn="ctr" fontAlgn="b"/>
                      <a:r>
                        <a:rPr lang="es-MX" sz="2000" b="0" u="none" strike="noStrike">
                          <a:solidFill>
                            <a:srgbClr val="000000"/>
                          </a:solidFill>
                          <a:effectLst/>
                        </a:rPr>
                        <a:t>9.06</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0</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7.31322039</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21</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07999854"/>
                  </a:ext>
                </a:extLst>
              </a:tr>
              <a:tr h="247748">
                <a:tc>
                  <a:txBody>
                    <a:bodyPr/>
                    <a:lstStyle/>
                    <a:p>
                      <a:pPr algn="ctr" fontAlgn="b"/>
                      <a:r>
                        <a:rPr lang="es-MX" sz="2000" b="0" u="none" strike="noStrike" dirty="0">
                          <a:solidFill>
                            <a:srgbClr val="000000"/>
                          </a:solidFill>
                          <a:effectLst/>
                        </a:rPr>
                        <a:t>7.6</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4</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5.99146455</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22</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776731"/>
                  </a:ext>
                </a:extLst>
              </a:tr>
              <a:tr h="247748">
                <a:tc>
                  <a:txBody>
                    <a:bodyPr/>
                    <a:lstStyle/>
                    <a:p>
                      <a:pPr algn="ctr" fontAlgn="b"/>
                      <a:r>
                        <a:rPr lang="es-MX" sz="2000" b="0" u="none" strike="noStrike" dirty="0">
                          <a:solidFill>
                            <a:srgbClr val="000000"/>
                          </a:solidFill>
                          <a:effectLst/>
                        </a:rPr>
                        <a:t>6</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1</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3.04452244</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20</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382046"/>
                  </a:ext>
                </a:extLst>
              </a:tr>
              <a:tr h="247748">
                <a:tc>
                  <a:txBody>
                    <a:bodyPr/>
                    <a:lstStyle/>
                    <a:p>
                      <a:pPr algn="ctr" fontAlgn="b"/>
                      <a:r>
                        <a:rPr lang="es-MX" sz="2000" b="0" u="none" strike="noStrike">
                          <a:solidFill>
                            <a:srgbClr val="000000"/>
                          </a:solidFill>
                          <a:effectLst/>
                        </a:rPr>
                        <a:t>8.1</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4</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5.70378247</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26</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386683"/>
                  </a:ext>
                </a:extLst>
              </a:tr>
              <a:tr h="247748">
                <a:tc>
                  <a:txBody>
                    <a:bodyPr/>
                    <a:lstStyle/>
                    <a:p>
                      <a:pPr algn="ctr" fontAlgn="b"/>
                      <a:r>
                        <a:rPr lang="es-MX" sz="2000" b="0" u="none" strike="noStrike">
                          <a:solidFill>
                            <a:srgbClr val="000000"/>
                          </a:solidFill>
                          <a:effectLst/>
                        </a:rPr>
                        <a:t>7</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6</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3.17805383</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18</a:t>
                      </a:r>
                      <a:endParaRPr lang="es-MX"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4755150"/>
                  </a:ext>
                </a:extLst>
              </a:tr>
              <a:tr h="247748">
                <a:tc>
                  <a:txBody>
                    <a:bodyPr/>
                    <a:lstStyle/>
                    <a:p>
                      <a:pPr algn="ctr" fontAlgn="b"/>
                      <a:r>
                        <a:rPr lang="es-MX" sz="2000" b="0" u="none" strike="noStrike" dirty="0">
                          <a:solidFill>
                            <a:srgbClr val="000000"/>
                          </a:solidFill>
                          <a:effectLst/>
                        </a:rPr>
                        <a:t>8.07</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0</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4.17438727</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21</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8023847"/>
                  </a:ext>
                </a:extLst>
              </a:tr>
            </a:tbl>
          </a:graphicData>
        </a:graphic>
      </p:graphicFrame>
      <p:graphicFrame>
        <p:nvGraphicFramePr>
          <p:cNvPr id="8" name="Tabla 7">
            <a:extLst>
              <a:ext uri="{FF2B5EF4-FFF2-40B4-BE49-F238E27FC236}">
                <a16:creationId xmlns:a16="http://schemas.microsoft.com/office/drawing/2014/main" id="{218ECC10-60F4-40B7-93EA-0978C02C7F1A}"/>
              </a:ext>
            </a:extLst>
          </p:cNvPr>
          <p:cNvGraphicFramePr>
            <a:graphicFrameLocks noGrp="1"/>
          </p:cNvGraphicFramePr>
          <p:nvPr>
            <p:extLst>
              <p:ext uri="{D42A27DB-BD31-4B8C-83A1-F6EECF244321}">
                <p14:modId xmlns:p14="http://schemas.microsoft.com/office/powerpoint/2010/main" val="1364488837"/>
              </p:ext>
            </p:extLst>
          </p:nvPr>
        </p:nvGraphicFramePr>
        <p:xfrm>
          <a:off x="1060159" y="5134610"/>
          <a:ext cx="9334175" cy="1238406"/>
        </p:xfrm>
        <a:graphic>
          <a:graphicData uri="http://schemas.openxmlformats.org/drawingml/2006/table">
            <a:tbl>
              <a:tblPr>
                <a:tableStyleId>{C4B1156A-380E-4F78-BDF5-A606A8083BF9}</a:tableStyleId>
              </a:tblPr>
              <a:tblGrid>
                <a:gridCol w="1868571">
                  <a:extLst>
                    <a:ext uri="{9D8B030D-6E8A-4147-A177-3AD203B41FA5}">
                      <a16:colId xmlns:a16="http://schemas.microsoft.com/office/drawing/2014/main" val="3900678721"/>
                    </a:ext>
                  </a:extLst>
                </a:gridCol>
                <a:gridCol w="1762540">
                  <a:extLst>
                    <a:ext uri="{9D8B030D-6E8A-4147-A177-3AD203B41FA5}">
                      <a16:colId xmlns:a16="http://schemas.microsoft.com/office/drawing/2014/main" val="3841341118"/>
                    </a:ext>
                  </a:extLst>
                </a:gridCol>
                <a:gridCol w="1828800">
                  <a:extLst>
                    <a:ext uri="{9D8B030D-6E8A-4147-A177-3AD203B41FA5}">
                      <a16:colId xmlns:a16="http://schemas.microsoft.com/office/drawing/2014/main" val="1397430476"/>
                    </a:ext>
                  </a:extLst>
                </a:gridCol>
                <a:gridCol w="2027582">
                  <a:extLst>
                    <a:ext uri="{9D8B030D-6E8A-4147-A177-3AD203B41FA5}">
                      <a16:colId xmlns:a16="http://schemas.microsoft.com/office/drawing/2014/main" val="2651960986"/>
                    </a:ext>
                  </a:extLst>
                </a:gridCol>
                <a:gridCol w="1846682">
                  <a:extLst>
                    <a:ext uri="{9D8B030D-6E8A-4147-A177-3AD203B41FA5}">
                      <a16:colId xmlns:a16="http://schemas.microsoft.com/office/drawing/2014/main" val="2696981263"/>
                    </a:ext>
                  </a:extLst>
                </a:gridCol>
              </a:tblGrid>
              <a:tr h="460222">
                <a:tc>
                  <a:txBody>
                    <a:bodyPr/>
                    <a:lstStyle/>
                    <a:p>
                      <a:pPr algn="ctr" fontAlgn="b"/>
                      <a:r>
                        <a:rPr lang="es-MX" sz="2000" b="0" u="none" strike="noStrike" dirty="0">
                          <a:solidFill>
                            <a:srgbClr val="000000"/>
                          </a:solidFill>
                          <a:effectLst/>
                        </a:rPr>
                        <a:t>Valor mínimo</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6</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0</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3.04452244</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18</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01108387"/>
                  </a:ext>
                </a:extLst>
              </a:tr>
              <a:tr h="460222">
                <a:tc>
                  <a:txBody>
                    <a:bodyPr/>
                    <a:lstStyle/>
                    <a:p>
                      <a:pPr algn="ctr" fontAlgn="b"/>
                      <a:r>
                        <a:rPr lang="es-MX" sz="2000" b="0" u="none" strike="noStrike">
                          <a:solidFill>
                            <a:srgbClr val="000000"/>
                          </a:solidFill>
                          <a:effectLst/>
                        </a:rPr>
                        <a:t>Valor máximo</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9.06</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8</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7.60090246</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34</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5354467"/>
                  </a:ext>
                </a:extLst>
              </a:tr>
              <a:tr h="317962">
                <a:tc>
                  <a:txBody>
                    <a:bodyPr/>
                    <a:lstStyle/>
                    <a:p>
                      <a:pPr algn="ctr" fontAlgn="b"/>
                      <a:r>
                        <a:rPr lang="es-MX" sz="2000" b="0" u="none" strike="noStrike">
                          <a:solidFill>
                            <a:srgbClr val="000000"/>
                          </a:solidFill>
                          <a:effectLst/>
                        </a:rPr>
                        <a:t>Promedio</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7.7282</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1.77</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a:solidFill>
                            <a:srgbClr val="000000"/>
                          </a:solidFill>
                          <a:effectLst/>
                        </a:rPr>
                        <a:t>5.92739273</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u="none" strike="noStrike" dirty="0">
                          <a:solidFill>
                            <a:srgbClr val="000000"/>
                          </a:solidFill>
                          <a:effectLst/>
                        </a:rPr>
                        <a:t>22.32</a:t>
                      </a:r>
                      <a:endParaRPr lang="es-MX"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870700"/>
                  </a:ext>
                </a:extLst>
              </a:tr>
            </a:tbl>
          </a:graphicData>
        </a:graphic>
      </p:graphicFrame>
    </p:spTree>
    <p:extLst>
      <p:ext uri="{BB962C8B-B14F-4D97-AF65-F5344CB8AC3E}">
        <p14:creationId xmlns:p14="http://schemas.microsoft.com/office/powerpoint/2010/main" val="2116735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3A3757-3F3E-4F95-9BEA-54131726686B}"/>
              </a:ext>
            </a:extLst>
          </p:cNvPr>
          <p:cNvSpPr>
            <a:spLocks noGrp="1"/>
          </p:cNvSpPr>
          <p:nvPr>
            <p:ph type="title"/>
          </p:nvPr>
        </p:nvSpPr>
        <p:spPr/>
        <p:txBody>
          <a:bodyPr/>
          <a:lstStyle/>
          <a:p>
            <a:r>
              <a:rPr lang="es-MX" b="1" dirty="0"/>
              <a:t>Esperanza Condicional Cero: E(</a:t>
            </a:r>
            <a:r>
              <a:rPr lang="es-MX" b="1" dirty="0" err="1"/>
              <a:t>u|X</a:t>
            </a:r>
            <a:r>
              <a:rPr lang="es-MX" b="1" dirty="0"/>
              <a:t>)=0</a:t>
            </a:r>
          </a:p>
        </p:txBody>
      </p:sp>
      <p:sp>
        <p:nvSpPr>
          <p:cNvPr id="3" name="Marcador de contenido 2">
            <a:extLst>
              <a:ext uri="{FF2B5EF4-FFF2-40B4-BE49-F238E27FC236}">
                <a16:creationId xmlns:a16="http://schemas.microsoft.com/office/drawing/2014/main" id="{E4A5731F-7EC8-44A1-A39F-80C422D76514}"/>
              </a:ext>
            </a:extLst>
          </p:cNvPr>
          <p:cNvSpPr>
            <a:spLocks noGrp="1"/>
          </p:cNvSpPr>
          <p:nvPr>
            <p:ph idx="1"/>
          </p:nvPr>
        </p:nvSpPr>
        <p:spPr>
          <a:xfrm>
            <a:off x="481390" y="1470123"/>
            <a:ext cx="9371735" cy="3880773"/>
          </a:xfrm>
        </p:spPr>
        <p:txBody>
          <a:bodyPr>
            <a:normAutofit/>
          </a:bodyPr>
          <a:lstStyle/>
          <a:p>
            <a:pPr marL="0" indent="0">
              <a:buNone/>
            </a:pPr>
            <a:r>
              <a:rPr lang="es-ES" sz="2400" dirty="0"/>
              <a:t>Al graficar los residuos contra los valores observados de la variable independiente, si el supuesto se cumple, los residuos deberían distribuirse de manera aleatoria alrededor del valor cero.</a:t>
            </a:r>
            <a:endParaRPr lang="es-MX" sz="2400" dirty="0"/>
          </a:p>
        </p:txBody>
      </p:sp>
      <p:pic>
        <p:nvPicPr>
          <p:cNvPr id="4" name="Imagen 3"/>
          <p:cNvPicPr>
            <a:picLocks noChangeAspect="1"/>
          </p:cNvPicPr>
          <p:nvPr/>
        </p:nvPicPr>
        <p:blipFill>
          <a:blip r:embed="rId2"/>
          <a:stretch>
            <a:fillRect/>
          </a:stretch>
        </p:blipFill>
        <p:spPr>
          <a:xfrm>
            <a:off x="4364868" y="2913212"/>
            <a:ext cx="3225126" cy="3039718"/>
          </a:xfrm>
          <a:prstGeom prst="rect">
            <a:avLst/>
          </a:prstGeom>
        </p:spPr>
      </p:pic>
      <p:pic>
        <p:nvPicPr>
          <p:cNvPr id="6" name="Imagen 5"/>
          <p:cNvPicPr>
            <a:picLocks noChangeAspect="1"/>
          </p:cNvPicPr>
          <p:nvPr/>
        </p:nvPicPr>
        <p:blipFill>
          <a:blip r:embed="rId3"/>
          <a:stretch>
            <a:fillRect/>
          </a:stretch>
        </p:blipFill>
        <p:spPr>
          <a:xfrm>
            <a:off x="967991" y="2879812"/>
            <a:ext cx="2910276" cy="3073118"/>
          </a:xfrm>
          <a:prstGeom prst="rect">
            <a:avLst/>
          </a:prstGeom>
        </p:spPr>
      </p:pic>
      <p:pic>
        <p:nvPicPr>
          <p:cNvPr id="12" name="Imagen 11"/>
          <p:cNvPicPr>
            <a:picLocks noChangeAspect="1"/>
          </p:cNvPicPr>
          <p:nvPr/>
        </p:nvPicPr>
        <p:blipFill>
          <a:blip r:embed="rId4"/>
          <a:stretch>
            <a:fillRect/>
          </a:stretch>
        </p:blipFill>
        <p:spPr>
          <a:xfrm>
            <a:off x="8076595" y="2913212"/>
            <a:ext cx="3298025" cy="3039718"/>
          </a:xfrm>
          <a:prstGeom prst="rect">
            <a:avLst/>
          </a:prstGeom>
        </p:spPr>
      </p:pic>
    </p:spTree>
    <p:extLst>
      <p:ext uri="{BB962C8B-B14F-4D97-AF65-F5344CB8AC3E}">
        <p14:creationId xmlns:p14="http://schemas.microsoft.com/office/powerpoint/2010/main" val="2181608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A1B7A9-57C2-4D3C-99A4-0684DBE7E3EE}"/>
              </a:ext>
            </a:extLst>
          </p:cNvPr>
          <p:cNvSpPr>
            <a:spLocks noGrp="1"/>
          </p:cNvSpPr>
          <p:nvPr>
            <p:ph type="title"/>
          </p:nvPr>
        </p:nvSpPr>
        <p:spPr/>
        <p:txBody>
          <a:bodyPr>
            <a:normAutofit/>
          </a:bodyPr>
          <a:lstStyle/>
          <a:p>
            <a:r>
              <a:rPr lang="es-ES" b="1" dirty="0"/>
              <a:t>No </a:t>
            </a:r>
            <a:r>
              <a:rPr lang="es-ES" b="1" dirty="0" err="1"/>
              <a:t>colinealidad</a:t>
            </a:r>
            <a:r>
              <a:rPr lang="es-ES" b="1" dirty="0"/>
              <a:t> perfecta entre las variables independientes</a:t>
            </a:r>
            <a:endParaRPr lang="es-MX" b="1" dirty="0"/>
          </a:p>
        </p:txBody>
      </p:sp>
      <p:sp>
        <p:nvSpPr>
          <p:cNvPr id="3" name="Marcador de contenido 2">
            <a:extLst>
              <a:ext uri="{FF2B5EF4-FFF2-40B4-BE49-F238E27FC236}">
                <a16:creationId xmlns:a16="http://schemas.microsoft.com/office/drawing/2014/main" id="{9D35BD7A-B9CD-4C99-B887-D32E5FA9BB8F}"/>
              </a:ext>
            </a:extLst>
          </p:cNvPr>
          <p:cNvSpPr>
            <a:spLocks noGrp="1"/>
          </p:cNvSpPr>
          <p:nvPr>
            <p:ph idx="1"/>
          </p:nvPr>
        </p:nvSpPr>
        <p:spPr>
          <a:xfrm>
            <a:off x="58436" y="1852679"/>
            <a:ext cx="9834464" cy="2420742"/>
          </a:xfrm>
        </p:spPr>
        <p:txBody>
          <a:bodyPr>
            <a:normAutofit/>
          </a:bodyPr>
          <a:lstStyle/>
          <a:p>
            <a:pPr algn="just"/>
            <a:r>
              <a:rPr lang="es-ES" sz="2400" dirty="0"/>
              <a:t>Calculando la matriz de correlación entre todas las variables independientes en el modelo. Los coeficientes de correlación pueden variar entre -1 y 1. Tener coeficientes de correlación cercanos a -1 o 1 entre pares de variables independientes, puede ser un indicador de multicolinealidad.</a:t>
            </a:r>
            <a:endParaRPr lang="es-MX" sz="2400" dirty="0"/>
          </a:p>
        </p:txBody>
      </p:sp>
      <p:pic>
        <p:nvPicPr>
          <p:cNvPr id="7" name="Imagen 6"/>
          <p:cNvPicPr>
            <a:picLocks noChangeAspect="1"/>
          </p:cNvPicPr>
          <p:nvPr/>
        </p:nvPicPr>
        <p:blipFill>
          <a:blip r:embed="rId2"/>
          <a:stretch>
            <a:fillRect/>
          </a:stretch>
        </p:blipFill>
        <p:spPr>
          <a:xfrm>
            <a:off x="2359312" y="3954970"/>
            <a:ext cx="6610203" cy="1561529"/>
          </a:xfrm>
          <a:prstGeom prst="rect">
            <a:avLst/>
          </a:prstGeom>
        </p:spPr>
      </p:pic>
      <p:sp>
        <p:nvSpPr>
          <p:cNvPr id="4" name="CuadroTexto 3"/>
          <p:cNvSpPr txBox="1"/>
          <p:nvPr/>
        </p:nvSpPr>
        <p:spPr>
          <a:xfrm>
            <a:off x="1035698" y="5999584"/>
            <a:ext cx="7933817" cy="369332"/>
          </a:xfrm>
          <a:prstGeom prst="rect">
            <a:avLst/>
          </a:prstGeom>
          <a:noFill/>
        </p:spPr>
        <p:txBody>
          <a:bodyPr wrap="square" rtlCol="0">
            <a:spAutoFit/>
          </a:bodyPr>
          <a:lstStyle/>
          <a:p>
            <a:r>
              <a:rPr lang="es-ES" dirty="0"/>
              <a:t>No hay asociación significativa de estas variables</a:t>
            </a:r>
            <a:endParaRPr lang="es-MX" dirty="0"/>
          </a:p>
        </p:txBody>
      </p:sp>
    </p:spTree>
    <p:extLst>
      <p:ext uri="{BB962C8B-B14F-4D97-AF65-F5344CB8AC3E}">
        <p14:creationId xmlns:p14="http://schemas.microsoft.com/office/powerpoint/2010/main" val="3140711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5683D6-5AEC-418E-A7AC-976D7ADC4482}"/>
              </a:ext>
            </a:extLst>
          </p:cNvPr>
          <p:cNvSpPr>
            <a:spLocks noGrp="1"/>
          </p:cNvSpPr>
          <p:nvPr>
            <p:ph type="title"/>
          </p:nvPr>
        </p:nvSpPr>
        <p:spPr>
          <a:xfrm>
            <a:off x="677334" y="609600"/>
            <a:ext cx="5418666" cy="689113"/>
          </a:xfrm>
        </p:spPr>
        <p:txBody>
          <a:bodyPr/>
          <a:lstStyle/>
          <a:p>
            <a:r>
              <a:rPr lang="es-MX" dirty="0"/>
              <a:t>Matriz de correlación</a:t>
            </a:r>
          </a:p>
        </p:txBody>
      </p:sp>
      <p:pic>
        <p:nvPicPr>
          <p:cNvPr id="6" name="Marcador de contenido 5">
            <a:extLst>
              <a:ext uri="{FF2B5EF4-FFF2-40B4-BE49-F238E27FC236}">
                <a16:creationId xmlns:a16="http://schemas.microsoft.com/office/drawing/2014/main" id="{37A9E2E1-8591-4476-9B3F-A9AAE89BA4C9}"/>
              </a:ext>
            </a:extLst>
          </p:cNvPr>
          <p:cNvPicPr>
            <a:picLocks noGrp="1" noChangeAspect="1"/>
          </p:cNvPicPr>
          <p:nvPr>
            <p:ph idx="1"/>
          </p:nvPr>
        </p:nvPicPr>
        <p:blipFill>
          <a:blip r:embed="rId2"/>
          <a:stretch>
            <a:fillRect/>
          </a:stretch>
        </p:blipFill>
        <p:spPr>
          <a:xfrm>
            <a:off x="2371349" y="1298713"/>
            <a:ext cx="4972880" cy="4908827"/>
          </a:xfrm>
          <a:prstGeom prst="rect">
            <a:avLst/>
          </a:prstGeom>
        </p:spPr>
      </p:pic>
    </p:spTree>
    <p:extLst>
      <p:ext uri="{BB962C8B-B14F-4D97-AF65-F5344CB8AC3E}">
        <p14:creationId xmlns:p14="http://schemas.microsoft.com/office/powerpoint/2010/main" val="2484837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1F8B5-F713-40FF-A4AE-13C5718C047D}"/>
              </a:ext>
            </a:extLst>
          </p:cNvPr>
          <p:cNvSpPr>
            <a:spLocks noGrp="1"/>
          </p:cNvSpPr>
          <p:nvPr>
            <p:ph type="title"/>
          </p:nvPr>
        </p:nvSpPr>
        <p:spPr/>
        <p:txBody>
          <a:bodyPr/>
          <a:lstStyle/>
          <a:p>
            <a:r>
              <a:rPr lang="es-MX" b="1" dirty="0"/>
              <a:t>Homocedasticidad</a:t>
            </a:r>
            <a:r>
              <a:rPr lang="es-MX" dirty="0"/>
              <a:t>.</a:t>
            </a:r>
          </a:p>
        </p:txBody>
      </p:sp>
      <p:sp>
        <p:nvSpPr>
          <p:cNvPr id="3" name="Marcador de contenido 2">
            <a:extLst>
              <a:ext uri="{FF2B5EF4-FFF2-40B4-BE49-F238E27FC236}">
                <a16:creationId xmlns:a16="http://schemas.microsoft.com/office/drawing/2014/main" id="{0AA7035D-51B4-4B11-972F-53CF9AB9F204}"/>
              </a:ext>
            </a:extLst>
          </p:cNvPr>
          <p:cNvSpPr>
            <a:spLocks noGrp="1"/>
          </p:cNvSpPr>
          <p:nvPr>
            <p:ph idx="1"/>
          </p:nvPr>
        </p:nvSpPr>
        <p:spPr>
          <a:xfrm>
            <a:off x="373225" y="1240971"/>
            <a:ext cx="9479902" cy="4800391"/>
          </a:xfrm>
        </p:spPr>
        <p:txBody>
          <a:bodyPr/>
          <a:lstStyle/>
          <a:p>
            <a:pPr algn="just"/>
            <a:r>
              <a:rPr lang="es-ES" dirty="0"/>
              <a:t>Se grafican los residuos estandarizados en función de los valores ajustados del modelo. Si se observa un patrón de embudo en el gráfico de residuos estandarizados, donde la dispersión de los residuos se ensancha o se estrecha a medida que aumentan los valores ajustados, puede indicar la presencia de heterocedasticidad.</a:t>
            </a:r>
            <a:endParaRPr lang="es-MX" dirty="0"/>
          </a:p>
        </p:txBody>
      </p:sp>
      <p:pic>
        <p:nvPicPr>
          <p:cNvPr id="4" name="Imagen 3"/>
          <p:cNvPicPr>
            <a:picLocks noChangeAspect="1"/>
          </p:cNvPicPr>
          <p:nvPr/>
        </p:nvPicPr>
        <p:blipFill>
          <a:blip r:embed="rId2"/>
          <a:stretch>
            <a:fillRect/>
          </a:stretch>
        </p:blipFill>
        <p:spPr>
          <a:xfrm>
            <a:off x="3707054" y="2561771"/>
            <a:ext cx="4255377" cy="3895682"/>
          </a:xfrm>
          <a:prstGeom prst="rect">
            <a:avLst/>
          </a:prstGeom>
        </p:spPr>
      </p:pic>
    </p:spTree>
    <p:extLst>
      <p:ext uri="{BB962C8B-B14F-4D97-AF65-F5344CB8AC3E}">
        <p14:creationId xmlns:p14="http://schemas.microsoft.com/office/powerpoint/2010/main" val="4280849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1F8B5-F713-40FF-A4AE-13C5718C047D}"/>
              </a:ext>
            </a:extLst>
          </p:cNvPr>
          <p:cNvSpPr>
            <a:spLocks noGrp="1"/>
          </p:cNvSpPr>
          <p:nvPr>
            <p:ph type="title"/>
          </p:nvPr>
        </p:nvSpPr>
        <p:spPr/>
        <p:txBody>
          <a:bodyPr/>
          <a:lstStyle/>
          <a:p>
            <a:r>
              <a:rPr lang="es-MX" dirty="0"/>
              <a:t>Homocedasticidad.</a:t>
            </a:r>
          </a:p>
        </p:txBody>
      </p:sp>
      <p:sp>
        <p:nvSpPr>
          <p:cNvPr id="9" name="Marcador de texto 8">
            <a:extLst>
              <a:ext uri="{FF2B5EF4-FFF2-40B4-BE49-F238E27FC236}">
                <a16:creationId xmlns:a16="http://schemas.microsoft.com/office/drawing/2014/main" id="{E70951DF-A978-4896-87FA-F0444E89E309}"/>
              </a:ext>
            </a:extLst>
          </p:cNvPr>
          <p:cNvSpPr>
            <a:spLocks noGrp="1"/>
          </p:cNvSpPr>
          <p:nvPr>
            <p:ph type="body" idx="1"/>
          </p:nvPr>
        </p:nvSpPr>
        <p:spPr/>
        <p:txBody>
          <a:bodyPr/>
          <a:lstStyle/>
          <a:p>
            <a:r>
              <a:rPr lang="es-MX" dirty="0"/>
              <a:t>Prueba White con productos cruzados</a:t>
            </a:r>
          </a:p>
        </p:txBody>
      </p:sp>
      <p:pic>
        <p:nvPicPr>
          <p:cNvPr id="5" name="Marcador de contenido 4">
            <a:extLst>
              <a:ext uri="{FF2B5EF4-FFF2-40B4-BE49-F238E27FC236}">
                <a16:creationId xmlns:a16="http://schemas.microsoft.com/office/drawing/2014/main" id="{254EEAEF-9971-4FD9-9B94-E8D449F38E9B}"/>
              </a:ext>
            </a:extLst>
          </p:cNvPr>
          <p:cNvPicPr>
            <a:picLocks noGrp="1" noChangeAspect="1"/>
          </p:cNvPicPr>
          <p:nvPr>
            <p:ph sz="half" idx="2"/>
          </p:nvPr>
        </p:nvPicPr>
        <p:blipFill rotWithShape="1">
          <a:blip r:embed="rId2"/>
          <a:srcRect t="31729" r="66441" b="57560"/>
          <a:stretch/>
        </p:blipFill>
        <p:spPr>
          <a:xfrm>
            <a:off x="675747" y="2737243"/>
            <a:ext cx="4185617" cy="1368487"/>
          </a:xfrm>
        </p:spPr>
      </p:pic>
      <p:sp>
        <p:nvSpPr>
          <p:cNvPr id="10" name="Marcador de texto 9">
            <a:extLst>
              <a:ext uri="{FF2B5EF4-FFF2-40B4-BE49-F238E27FC236}">
                <a16:creationId xmlns:a16="http://schemas.microsoft.com/office/drawing/2014/main" id="{9FFA72A4-3C2C-42A7-BE2E-F201CD53F5D9}"/>
              </a:ext>
            </a:extLst>
          </p:cNvPr>
          <p:cNvSpPr>
            <a:spLocks noGrp="1"/>
          </p:cNvSpPr>
          <p:nvPr>
            <p:ph type="body" sz="quarter" idx="3"/>
          </p:nvPr>
        </p:nvSpPr>
        <p:spPr/>
        <p:txBody>
          <a:bodyPr/>
          <a:lstStyle/>
          <a:p>
            <a:r>
              <a:rPr lang="es-MX" dirty="0"/>
              <a:t>Prueba White sin productos cruzados</a:t>
            </a:r>
          </a:p>
        </p:txBody>
      </p:sp>
      <p:pic>
        <p:nvPicPr>
          <p:cNvPr id="13" name="Marcador de contenido 12">
            <a:extLst>
              <a:ext uri="{FF2B5EF4-FFF2-40B4-BE49-F238E27FC236}">
                <a16:creationId xmlns:a16="http://schemas.microsoft.com/office/drawing/2014/main" id="{295D95C2-7C1E-4BB6-8004-F49EEA13FD3F}"/>
              </a:ext>
            </a:extLst>
          </p:cNvPr>
          <p:cNvPicPr>
            <a:picLocks noGrp="1" noChangeAspect="1"/>
          </p:cNvPicPr>
          <p:nvPr>
            <p:ph sz="quarter" idx="4"/>
          </p:nvPr>
        </p:nvPicPr>
        <p:blipFill rotWithShape="1">
          <a:blip r:embed="rId3"/>
          <a:srcRect t="31856" r="66739" b="54067"/>
          <a:stretch/>
        </p:blipFill>
        <p:spPr>
          <a:xfrm>
            <a:off x="5088375" y="2737243"/>
            <a:ext cx="4185617" cy="1368487"/>
          </a:xfrm>
        </p:spPr>
      </p:pic>
      <p:sp>
        <p:nvSpPr>
          <p:cNvPr id="6" name="Rectángulo 5">
            <a:extLst>
              <a:ext uri="{FF2B5EF4-FFF2-40B4-BE49-F238E27FC236}">
                <a16:creationId xmlns:a16="http://schemas.microsoft.com/office/drawing/2014/main" id="{45427515-E824-493A-9ED2-5A5A1C14ED9F}"/>
              </a:ext>
            </a:extLst>
          </p:cNvPr>
          <p:cNvSpPr/>
          <p:nvPr/>
        </p:nvSpPr>
        <p:spPr>
          <a:xfrm>
            <a:off x="4147930" y="3214636"/>
            <a:ext cx="713434" cy="7511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6FC7C9B2-B769-4004-A9A2-FEBB1F08EF66}"/>
              </a:ext>
            </a:extLst>
          </p:cNvPr>
          <p:cNvSpPr/>
          <p:nvPr/>
        </p:nvSpPr>
        <p:spPr>
          <a:xfrm>
            <a:off x="3151833" y="4389789"/>
            <a:ext cx="1709531" cy="66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accent2"/>
                </a:solidFill>
              </a:rPr>
              <a:t>&gt; 0.05</a:t>
            </a:r>
          </a:p>
        </p:txBody>
      </p:sp>
      <p:sp>
        <p:nvSpPr>
          <p:cNvPr id="8" name="Rectángulo 7">
            <a:extLst>
              <a:ext uri="{FF2B5EF4-FFF2-40B4-BE49-F238E27FC236}">
                <a16:creationId xmlns:a16="http://schemas.microsoft.com/office/drawing/2014/main" id="{03817182-12D4-4962-86AD-EFA22071470B}"/>
              </a:ext>
            </a:extLst>
          </p:cNvPr>
          <p:cNvSpPr/>
          <p:nvPr/>
        </p:nvSpPr>
        <p:spPr>
          <a:xfrm>
            <a:off x="3503583" y="5334248"/>
            <a:ext cx="2944170" cy="914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Si se cumple el supuesto de homocedasticidad</a:t>
            </a:r>
          </a:p>
        </p:txBody>
      </p:sp>
      <p:sp>
        <p:nvSpPr>
          <p:cNvPr id="14" name="Rectángulo 13">
            <a:extLst>
              <a:ext uri="{FF2B5EF4-FFF2-40B4-BE49-F238E27FC236}">
                <a16:creationId xmlns:a16="http://schemas.microsoft.com/office/drawing/2014/main" id="{E402987F-030E-4964-9EE5-EF592E07985E}"/>
              </a:ext>
            </a:extLst>
          </p:cNvPr>
          <p:cNvSpPr/>
          <p:nvPr/>
        </p:nvSpPr>
        <p:spPr>
          <a:xfrm>
            <a:off x="8459330" y="3053436"/>
            <a:ext cx="713434" cy="7511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F8E4AD74-30A8-4174-8404-0D945E3C7D22}"/>
              </a:ext>
            </a:extLst>
          </p:cNvPr>
          <p:cNvSpPr/>
          <p:nvPr/>
        </p:nvSpPr>
        <p:spPr>
          <a:xfrm>
            <a:off x="7463233" y="4389789"/>
            <a:ext cx="1709531" cy="66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accent2"/>
                </a:solidFill>
              </a:rPr>
              <a:t>&gt; 0.05</a:t>
            </a:r>
          </a:p>
        </p:txBody>
      </p:sp>
    </p:spTree>
    <p:extLst>
      <p:ext uri="{BB962C8B-B14F-4D97-AF65-F5344CB8AC3E}">
        <p14:creationId xmlns:p14="http://schemas.microsoft.com/office/powerpoint/2010/main" val="1378152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67C59583-6B21-46B9-89DE-4B2CBDA61BA6}"/>
              </a:ext>
            </a:extLst>
          </p:cNvPr>
          <p:cNvSpPr>
            <a:spLocks noGrp="1"/>
          </p:cNvSpPr>
          <p:nvPr>
            <p:ph type="title"/>
          </p:nvPr>
        </p:nvSpPr>
        <p:spPr/>
        <p:txBody>
          <a:bodyPr/>
          <a:lstStyle/>
          <a:p>
            <a:r>
              <a:rPr lang="es-MX" dirty="0"/>
              <a:t>Gráfica de los residuales</a:t>
            </a:r>
          </a:p>
        </p:txBody>
      </p:sp>
      <p:pic>
        <p:nvPicPr>
          <p:cNvPr id="15" name="Marcador de contenido 14">
            <a:extLst>
              <a:ext uri="{FF2B5EF4-FFF2-40B4-BE49-F238E27FC236}">
                <a16:creationId xmlns:a16="http://schemas.microsoft.com/office/drawing/2014/main" id="{DB7D3C48-04F9-4E7C-8CBB-842830927E94}"/>
              </a:ext>
            </a:extLst>
          </p:cNvPr>
          <p:cNvPicPr>
            <a:picLocks noGrp="1" noChangeAspect="1"/>
          </p:cNvPicPr>
          <p:nvPr>
            <p:ph idx="1"/>
          </p:nvPr>
        </p:nvPicPr>
        <p:blipFill rotWithShape="1">
          <a:blip r:embed="rId2"/>
          <a:srcRect l="15960" t="37964" r="51437" b="18544"/>
          <a:stretch/>
        </p:blipFill>
        <p:spPr>
          <a:xfrm>
            <a:off x="2266335" y="1397001"/>
            <a:ext cx="5418666" cy="4063997"/>
          </a:xfrm>
        </p:spPr>
      </p:pic>
    </p:spTree>
    <p:extLst>
      <p:ext uri="{BB962C8B-B14F-4D97-AF65-F5344CB8AC3E}">
        <p14:creationId xmlns:p14="http://schemas.microsoft.com/office/powerpoint/2010/main" val="3663300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DF613FE2-081A-4607-8021-FFA775D905E2}"/>
                  </a:ext>
                </a:extLst>
              </p:cNvPr>
              <p:cNvSpPr>
                <a:spLocks noGrp="1"/>
              </p:cNvSpPr>
              <p:nvPr>
                <p:ph type="title"/>
              </p:nvPr>
            </p:nvSpPr>
            <p:spPr/>
            <p:txBody>
              <a:bodyPr/>
              <a:lstStyle/>
              <a:p>
                <a:r>
                  <a:rPr lang="es-MX" dirty="0"/>
                  <a:t>Normalidad de los errores </a:t>
                </a:r>
                <a14:m>
                  <m:oMath xmlns:m="http://schemas.openxmlformats.org/officeDocument/2006/math">
                    <m:r>
                      <a:rPr lang="es-MX" i="1" dirty="0" smtClean="0">
                        <a:latin typeface="Cambria Math" panose="02040503050406030204" pitchFamily="18" charset="0"/>
                      </a:rPr>
                      <m:t>𝑢</m:t>
                    </m:r>
                    <m:r>
                      <a:rPr lang="es-MX" i="1" dirty="0" smtClean="0">
                        <a:latin typeface="Cambria Math" panose="02040503050406030204" pitchFamily="18" charset="0"/>
                      </a:rPr>
                      <m:t>~</m:t>
                    </m:r>
                    <m:r>
                      <a:rPr lang="es-MX" i="1" dirty="0" smtClean="0">
                        <a:latin typeface="Cambria Math" panose="02040503050406030204" pitchFamily="18" charset="0"/>
                      </a:rPr>
                      <m:t>𝑁</m:t>
                    </m:r>
                    <m:d>
                      <m:dPr>
                        <m:ctrlPr>
                          <a:rPr lang="es-MX" i="1" dirty="0" smtClean="0">
                            <a:latin typeface="Cambria Math" panose="02040503050406030204" pitchFamily="18" charset="0"/>
                          </a:rPr>
                        </m:ctrlPr>
                      </m:dPr>
                      <m:e>
                        <m:r>
                          <a:rPr lang="es-MX" i="1" dirty="0" smtClean="0">
                            <a:latin typeface="Cambria Math" panose="02040503050406030204" pitchFamily="18" charset="0"/>
                          </a:rPr>
                          <m:t>0,</m:t>
                        </m:r>
                        <m:r>
                          <a:rPr lang="es-MX" b="0" i="1" dirty="0" smtClean="0">
                            <a:latin typeface="Cambria Math" panose="02040503050406030204" pitchFamily="18" charset="0"/>
                          </a:rPr>
                          <m:t> </m:t>
                        </m:r>
                        <m:sSubSup>
                          <m:sSubSupPr>
                            <m:ctrlPr>
                              <a:rPr lang="es-MX" b="0" i="1" dirty="0" smtClean="0">
                                <a:latin typeface="Cambria Math" panose="02040503050406030204" pitchFamily="18" charset="0"/>
                              </a:rPr>
                            </m:ctrlPr>
                          </m:sSubSupPr>
                          <m:e>
                            <m:r>
                              <a:rPr lang="es-MX" b="0" i="1" dirty="0" smtClean="0">
                                <a:latin typeface="Cambria Math" panose="02040503050406030204" pitchFamily="18" charset="0"/>
                              </a:rPr>
                              <m:t>𝜎</m:t>
                            </m:r>
                          </m:e>
                          <m:sub>
                            <m:r>
                              <a:rPr lang="es-MX" b="0" i="1" dirty="0" smtClean="0">
                                <a:latin typeface="Cambria Math" panose="02040503050406030204" pitchFamily="18" charset="0"/>
                              </a:rPr>
                              <m:t>𝑢</m:t>
                            </m:r>
                          </m:sub>
                          <m:sup>
                            <m:r>
                              <a:rPr lang="es-MX" b="0" i="1" dirty="0" smtClean="0">
                                <a:latin typeface="Cambria Math" panose="02040503050406030204" pitchFamily="18" charset="0"/>
                              </a:rPr>
                              <m:t>2</m:t>
                            </m:r>
                          </m:sup>
                        </m:sSubSup>
                      </m:e>
                    </m:d>
                  </m:oMath>
                </a14:m>
                <a:r>
                  <a:rPr lang="es-MX" dirty="0"/>
                  <a:t>.</a:t>
                </a:r>
              </a:p>
            </p:txBody>
          </p:sp>
        </mc:Choice>
        <mc:Fallback xmlns="">
          <p:sp>
            <p:nvSpPr>
              <p:cNvPr id="2" name="Título 1">
                <a:extLst>
                  <a:ext uri="{FF2B5EF4-FFF2-40B4-BE49-F238E27FC236}">
                    <a16:creationId xmlns:a16="http://schemas.microsoft.com/office/drawing/2014/main" id="{DF613FE2-081A-4607-8021-FFA775D905E2}"/>
                  </a:ext>
                </a:extLst>
              </p:cNvPr>
              <p:cNvSpPr>
                <a:spLocks noGrp="1" noRot="1" noChangeAspect="1" noMove="1" noResize="1" noEditPoints="1" noAdjustHandles="1" noChangeArrowheads="1" noChangeShapeType="1" noTextEdit="1"/>
              </p:cNvSpPr>
              <p:nvPr>
                <p:ph type="title"/>
              </p:nvPr>
            </p:nvSpPr>
            <p:spPr>
              <a:blipFill>
                <a:blip r:embed="rId2"/>
                <a:stretch>
                  <a:fillRect l="-2128" t="-6452"/>
                </a:stretch>
              </a:blipFill>
            </p:spPr>
            <p:txBody>
              <a:bodyPr/>
              <a:lstStyle/>
              <a:p>
                <a:r>
                  <a:rPr lang="es-MX">
                    <a:noFill/>
                  </a:rPr>
                  <a:t> </a:t>
                </a:r>
              </a:p>
            </p:txBody>
          </p:sp>
        </mc:Fallback>
      </mc:AlternateContent>
      <p:sp>
        <p:nvSpPr>
          <p:cNvPr id="6" name="Rectángulo 5">
            <a:extLst>
              <a:ext uri="{FF2B5EF4-FFF2-40B4-BE49-F238E27FC236}">
                <a16:creationId xmlns:a16="http://schemas.microsoft.com/office/drawing/2014/main" id="{F7BB9567-AABF-4DB8-BC65-FB795EE524AC}"/>
              </a:ext>
            </a:extLst>
          </p:cNvPr>
          <p:cNvSpPr/>
          <p:nvPr/>
        </p:nvSpPr>
        <p:spPr>
          <a:xfrm>
            <a:off x="1817076" y="5580185"/>
            <a:ext cx="7115909" cy="668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Los errores se distribuyen Normalmente</a:t>
            </a:r>
          </a:p>
        </p:txBody>
      </p:sp>
      <p:pic>
        <p:nvPicPr>
          <p:cNvPr id="4" name="Imagen 3">
            <a:extLst>
              <a:ext uri="{FF2B5EF4-FFF2-40B4-BE49-F238E27FC236}">
                <a16:creationId xmlns:a16="http://schemas.microsoft.com/office/drawing/2014/main" id="{2EC8103D-3BB0-4CD9-AAC1-84D1D4131645}"/>
              </a:ext>
            </a:extLst>
          </p:cNvPr>
          <p:cNvPicPr>
            <a:picLocks noChangeAspect="1"/>
          </p:cNvPicPr>
          <p:nvPr/>
        </p:nvPicPr>
        <p:blipFill rotWithShape="1">
          <a:blip r:embed="rId3"/>
          <a:srcRect l="50000" t="42627" b="18618"/>
          <a:stretch/>
        </p:blipFill>
        <p:spPr>
          <a:xfrm>
            <a:off x="1500554" y="1631712"/>
            <a:ext cx="7773447" cy="3387586"/>
          </a:xfrm>
          <a:prstGeom prst="rect">
            <a:avLst/>
          </a:prstGeom>
        </p:spPr>
      </p:pic>
      <p:sp>
        <p:nvSpPr>
          <p:cNvPr id="9" name="Rectángulo 8">
            <a:extLst>
              <a:ext uri="{FF2B5EF4-FFF2-40B4-BE49-F238E27FC236}">
                <a16:creationId xmlns:a16="http://schemas.microsoft.com/office/drawing/2014/main" id="{DB66CCC9-2ADB-4610-8A0B-E0E0DC7DFC0B}"/>
              </a:ext>
            </a:extLst>
          </p:cNvPr>
          <p:cNvSpPr/>
          <p:nvPr/>
        </p:nvSpPr>
        <p:spPr>
          <a:xfrm>
            <a:off x="8203851" y="3806268"/>
            <a:ext cx="1070150" cy="67194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11454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F604B3-C005-45D8-B636-7BA5C0D09194}"/>
              </a:ext>
            </a:extLst>
          </p:cNvPr>
          <p:cNvSpPr>
            <a:spLocks noGrp="1"/>
          </p:cNvSpPr>
          <p:nvPr>
            <p:ph type="title"/>
          </p:nvPr>
        </p:nvSpPr>
        <p:spPr>
          <a:xfrm>
            <a:off x="677334" y="609600"/>
            <a:ext cx="8596668" cy="887896"/>
          </a:xfrm>
        </p:spPr>
        <p:txBody>
          <a:bodyPr/>
          <a:lstStyle/>
          <a:p>
            <a:r>
              <a:rPr lang="es-MX" dirty="0"/>
              <a:t>Resultados de </a:t>
            </a:r>
            <a:r>
              <a:rPr lang="es-MX" dirty="0" err="1"/>
              <a:t>EViews</a:t>
            </a:r>
            <a:endParaRPr lang="es-MX" dirty="0"/>
          </a:p>
        </p:txBody>
      </p:sp>
      <p:sp>
        <p:nvSpPr>
          <p:cNvPr id="14" name="Marcador de texto 13">
            <a:extLst>
              <a:ext uri="{FF2B5EF4-FFF2-40B4-BE49-F238E27FC236}">
                <a16:creationId xmlns:a16="http://schemas.microsoft.com/office/drawing/2014/main" id="{0550F0BE-7A64-45FB-89EA-A32575DF70F6}"/>
              </a:ext>
            </a:extLst>
          </p:cNvPr>
          <p:cNvSpPr>
            <a:spLocks noGrp="1"/>
          </p:cNvSpPr>
          <p:nvPr>
            <p:ph type="body" idx="1"/>
          </p:nvPr>
        </p:nvSpPr>
        <p:spPr>
          <a:xfrm>
            <a:off x="675745" y="1497496"/>
            <a:ext cx="4185623" cy="576262"/>
          </a:xfrm>
        </p:spPr>
        <p:txBody>
          <a:bodyPr/>
          <a:lstStyle/>
          <a:p>
            <a:r>
              <a:rPr lang="es-MX" dirty="0"/>
              <a:t>Ecuación con 60 datos.</a:t>
            </a:r>
          </a:p>
        </p:txBody>
      </p:sp>
      <p:pic>
        <p:nvPicPr>
          <p:cNvPr id="19" name="Marcador de contenido 18">
            <a:extLst>
              <a:ext uri="{FF2B5EF4-FFF2-40B4-BE49-F238E27FC236}">
                <a16:creationId xmlns:a16="http://schemas.microsoft.com/office/drawing/2014/main" id="{33A9E0E5-349C-4A0C-A513-7E6735258BA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095" y="2449114"/>
            <a:ext cx="4228273" cy="3716572"/>
          </a:xfrm>
        </p:spPr>
      </p:pic>
      <p:sp>
        <p:nvSpPr>
          <p:cNvPr id="16" name="Marcador de texto 15">
            <a:extLst>
              <a:ext uri="{FF2B5EF4-FFF2-40B4-BE49-F238E27FC236}">
                <a16:creationId xmlns:a16="http://schemas.microsoft.com/office/drawing/2014/main" id="{5A3286B7-B4A0-44DE-82FA-03D05C01F37D}"/>
              </a:ext>
            </a:extLst>
          </p:cNvPr>
          <p:cNvSpPr>
            <a:spLocks noGrp="1"/>
          </p:cNvSpPr>
          <p:nvPr>
            <p:ph type="body" sz="quarter" idx="3"/>
          </p:nvPr>
        </p:nvSpPr>
        <p:spPr>
          <a:xfrm>
            <a:off x="5088384" y="1497496"/>
            <a:ext cx="4185618" cy="576262"/>
          </a:xfrm>
        </p:spPr>
        <p:txBody>
          <a:bodyPr/>
          <a:lstStyle/>
          <a:p>
            <a:r>
              <a:rPr lang="es-MX" dirty="0"/>
              <a:t>Ecuación con 50 datos.</a:t>
            </a:r>
          </a:p>
        </p:txBody>
      </p:sp>
      <p:pic>
        <p:nvPicPr>
          <p:cNvPr id="21" name="Marcador de contenido 20">
            <a:extLst>
              <a:ext uri="{FF2B5EF4-FFF2-40B4-BE49-F238E27FC236}">
                <a16:creationId xmlns:a16="http://schemas.microsoft.com/office/drawing/2014/main" id="{00DBA7E9-19DC-4D7C-A629-0B58B99F8CB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t="13614" b="3262"/>
          <a:stretch/>
        </p:blipFill>
        <p:spPr>
          <a:xfrm>
            <a:off x="5088384" y="2516045"/>
            <a:ext cx="4225413" cy="3732355"/>
          </a:xfrm>
        </p:spPr>
      </p:pic>
    </p:spTree>
    <p:extLst>
      <p:ext uri="{BB962C8B-B14F-4D97-AF65-F5344CB8AC3E}">
        <p14:creationId xmlns:p14="http://schemas.microsoft.com/office/powerpoint/2010/main" val="445757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37591"/>
            <a:ext cx="5434217" cy="734008"/>
          </a:xfrm>
        </p:spPr>
        <p:txBody>
          <a:bodyPr/>
          <a:lstStyle/>
          <a:p>
            <a:r>
              <a:rPr lang="es-ES" b="1" dirty="0"/>
              <a:t>Hipótesis Particulares</a:t>
            </a:r>
            <a:endParaRPr lang="es-MX" b="1" dirty="0"/>
          </a:p>
        </p:txBody>
      </p:sp>
      <p:sp>
        <p:nvSpPr>
          <p:cNvPr id="3" name="Marcador de contenido 2"/>
          <p:cNvSpPr>
            <a:spLocks noGrp="1"/>
          </p:cNvSpPr>
          <p:nvPr>
            <p:ph idx="1"/>
          </p:nvPr>
        </p:nvSpPr>
        <p:spPr>
          <a:xfrm>
            <a:off x="677334" y="1436914"/>
            <a:ext cx="8596668" cy="5337109"/>
          </a:xfrm>
        </p:spPr>
        <p:txBody>
          <a:bodyPr/>
          <a:lstStyle/>
          <a:p>
            <a:pPr marL="0" indent="0" algn="just">
              <a:buNone/>
            </a:pPr>
            <a:r>
              <a:rPr lang="es-ES" dirty="0"/>
              <a:t>ACTIVIDAD EXTRACURRICULAR</a:t>
            </a:r>
            <a:endParaRPr lang="es-MX" dirty="0"/>
          </a:p>
          <a:p>
            <a:pPr marL="0" indent="0" algn="just">
              <a:buNone/>
            </a:pPr>
            <a:r>
              <a:rPr lang="es-MX" dirty="0"/>
              <a:t>Suponemos que dedicar un número moderado de horas a realizar alguna </a:t>
            </a:r>
            <a:r>
              <a:rPr lang="es-MX" dirty="0">
                <a:highlight>
                  <a:srgbClr val="FFFF00"/>
                </a:highlight>
              </a:rPr>
              <a:t>actividad extracurricular</a:t>
            </a:r>
            <a:r>
              <a:rPr lang="es-MX" dirty="0"/>
              <a:t> impacta de forma </a:t>
            </a:r>
            <a:r>
              <a:rPr lang="es-MX" dirty="0">
                <a:highlight>
                  <a:srgbClr val="FFFF00"/>
                </a:highlight>
              </a:rPr>
              <a:t>positiva</a:t>
            </a:r>
            <a:r>
              <a:rPr lang="es-MX" dirty="0"/>
              <a:t> al incremento del promedio escolar.</a:t>
            </a:r>
          </a:p>
          <a:p>
            <a:pPr algn="just"/>
            <a:r>
              <a:rPr lang="es-MX" dirty="0"/>
              <a:t>Puede ser una forma de </a:t>
            </a:r>
            <a:r>
              <a:rPr lang="es-MX" dirty="0">
                <a:highlight>
                  <a:srgbClr val="FFFF00"/>
                </a:highlight>
              </a:rPr>
              <a:t>reducir el estrés</a:t>
            </a:r>
            <a:r>
              <a:rPr lang="es-MX" b="1" dirty="0"/>
              <a:t> </a:t>
            </a:r>
            <a:r>
              <a:rPr lang="es-MX" dirty="0"/>
              <a:t>relacionado con el trabajo académico. Lo cual puede contribuir a un mejor bienestar emocional y mental.</a:t>
            </a:r>
          </a:p>
          <a:p>
            <a:pPr algn="just"/>
            <a:r>
              <a:rPr lang="es-MX" dirty="0"/>
              <a:t>Brinda la oportunidad de desarrollar </a:t>
            </a:r>
            <a:r>
              <a:rPr lang="es-MX" dirty="0">
                <a:highlight>
                  <a:srgbClr val="FFFF00"/>
                </a:highlight>
              </a:rPr>
              <a:t>habilidades sociales</a:t>
            </a:r>
            <a:r>
              <a:rPr lang="es-MX" dirty="0"/>
              <a:t> que pueden mejorar la capacidad para relacionarse con otros, colaborar en proyectos grupales y participar activamente en el entorno escolar.</a:t>
            </a:r>
          </a:p>
          <a:p>
            <a:pPr algn="just"/>
            <a:endParaRPr lang="es-MX" dirty="0"/>
          </a:p>
          <a:p>
            <a:pPr marL="0" indent="0" algn="just">
              <a:buNone/>
            </a:pPr>
            <a:r>
              <a:rPr lang="es-MX" dirty="0"/>
              <a:t> Mientras que un número </a:t>
            </a:r>
            <a:r>
              <a:rPr lang="es-MX" dirty="0">
                <a:highlight>
                  <a:srgbClr val="FFFF00"/>
                </a:highlight>
              </a:rPr>
              <a:t>excesivo</a:t>
            </a:r>
            <a:r>
              <a:rPr lang="es-MX" dirty="0"/>
              <a:t> de horas tendría un efecto </a:t>
            </a:r>
            <a:r>
              <a:rPr lang="es-MX" dirty="0">
                <a:highlight>
                  <a:srgbClr val="FFFF00"/>
                </a:highlight>
              </a:rPr>
              <a:t>negativo</a:t>
            </a:r>
            <a:r>
              <a:rPr lang="es-MX" dirty="0"/>
              <a:t> sobre el promedio escolar.</a:t>
            </a:r>
          </a:p>
          <a:p>
            <a:pPr algn="just"/>
            <a:r>
              <a:rPr lang="es-MX" dirty="0"/>
              <a:t>Para participar en actividades extra requiere una </a:t>
            </a:r>
            <a:r>
              <a:rPr lang="es-MX" dirty="0">
                <a:highlight>
                  <a:srgbClr val="FFFF00"/>
                </a:highlight>
              </a:rPr>
              <a:t>planificación y organización adecuadas del tiempo</a:t>
            </a:r>
            <a:r>
              <a:rPr lang="es-MX" dirty="0"/>
              <a:t>. </a:t>
            </a:r>
          </a:p>
          <a:p>
            <a:endParaRPr lang="es-MX" dirty="0"/>
          </a:p>
        </p:txBody>
      </p:sp>
    </p:spTree>
    <p:extLst>
      <p:ext uri="{BB962C8B-B14F-4D97-AF65-F5344CB8AC3E}">
        <p14:creationId xmlns:p14="http://schemas.microsoft.com/office/powerpoint/2010/main" val="953193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2D821-1D47-4F12-B790-00C51DBF0E6D}"/>
              </a:ext>
            </a:extLst>
          </p:cNvPr>
          <p:cNvSpPr>
            <a:spLocks noGrp="1"/>
          </p:cNvSpPr>
          <p:nvPr>
            <p:ph type="title"/>
          </p:nvPr>
        </p:nvSpPr>
        <p:spPr/>
        <p:txBody>
          <a:bodyPr/>
          <a:lstStyle/>
          <a:p>
            <a:r>
              <a:rPr lang="es-MX" dirty="0"/>
              <a:t>Comparación entre los parámetros de ambas ecuaciones</a:t>
            </a:r>
          </a:p>
        </p:txBody>
      </p:sp>
      <mc:AlternateContent xmlns:mc="http://schemas.openxmlformats.org/markup-compatibility/2006" xmlns:a14="http://schemas.microsoft.com/office/drawing/2010/main">
        <mc:Choice Requires="a14">
          <p:graphicFrame>
            <p:nvGraphicFramePr>
              <p:cNvPr id="4" name="Tabla 4">
                <a:extLst>
                  <a:ext uri="{FF2B5EF4-FFF2-40B4-BE49-F238E27FC236}">
                    <a16:creationId xmlns:a16="http://schemas.microsoft.com/office/drawing/2014/main" id="{7F632AD0-C6DC-455D-AD57-35A0DFAEA6F1}"/>
                  </a:ext>
                </a:extLst>
              </p:cNvPr>
              <p:cNvGraphicFramePr>
                <a:graphicFrameLocks noGrp="1"/>
              </p:cNvGraphicFramePr>
              <p:nvPr>
                <p:ph idx="1"/>
                <p:extLst>
                  <p:ext uri="{D42A27DB-BD31-4B8C-83A1-F6EECF244321}">
                    <p14:modId xmlns:p14="http://schemas.microsoft.com/office/powerpoint/2010/main" val="1052288162"/>
                  </p:ext>
                </p:extLst>
              </p:nvPr>
            </p:nvGraphicFramePr>
            <p:xfrm>
              <a:off x="838200" y="2069432"/>
              <a:ext cx="10515600" cy="4041082"/>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920174360"/>
                        </a:ext>
                      </a:extLst>
                    </a:gridCol>
                    <a:gridCol w="1752600">
                      <a:extLst>
                        <a:ext uri="{9D8B030D-6E8A-4147-A177-3AD203B41FA5}">
                          <a16:colId xmlns:a16="http://schemas.microsoft.com/office/drawing/2014/main" val="3540608587"/>
                        </a:ext>
                      </a:extLst>
                    </a:gridCol>
                    <a:gridCol w="1752600">
                      <a:extLst>
                        <a:ext uri="{9D8B030D-6E8A-4147-A177-3AD203B41FA5}">
                          <a16:colId xmlns:a16="http://schemas.microsoft.com/office/drawing/2014/main" val="285104934"/>
                        </a:ext>
                      </a:extLst>
                    </a:gridCol>
                    <a:gridCol w="1752600">
                      <a:extLst>
                        <a:ext uri="{9D8B030D-6E8A-4147-A177-3AD203B41FA5}">
                          <a16:colId xmlns:a16="http://schemas.microsoft.com/office/drawing/2014/main" val="2665162325"/>
                        </a:ext>
                      </a:extLst>
                    </a:gridCol>
                    <a:gridCol w="1752600">
                      <a:extLst>
                        <a:ext uri="{9D8B030D-6E8A-4147-A177-3AD203B41FA5}">
                          <a16:colId xmlns:a16="http://schemas.microsoft.com/office/drawing/2014/main" val="3550188629"/>
                        </a:ext>
                      </a:extLst>
                    </a:gridCol>
                    <a:gridCol w="1752600">
                      <a:extLst>
                        <a:ext uri="{9D8B030D-6E8A-4147-A177-3AD203B41FA5}">
                          <a16:colId xmlns:a16="http://schemas.microsoft.com/office/drawing/2014/main" val="3459118286"/>
                        </a:ext>
                      </a:extLst>
                    </a:gridCol>
                  </a:tblGrid>
                  <a:tr h="1330215">
                    <a:tc>
                      <a:txBody>
                        <a:bodyPr/>
                        <a:lstStyle/>
                        <a:p>
                          <a:pPr algn="r"/>
                          <a:r>
                            <a:rPr lang="es-MX" sz="2000" dirty="0"/>
                            <a:t>Parámetro</a:t>
                          </a:r>
                        </a:p>
                        <a:p>
                          <a:endParaRPr lang="es-MX" sz="2000" dirty="0"/>
                        </a:p>
                        <a:p>
                          <a:endParaRPr lang="es-MX" sz="2000" dirty="0"/>
                        </a:p>
                        <a:p>
                          <a:r>
                            <a:rPr lang="es-MX" sz="2000" dirty="0"/>
                            <a:t>Ecuación</a:t>
                          </a:r>
                        </a:p>
                      </a:txBody>
                      <a:tcPr/>
                    </a:tc>
                    <a:tc>
                      <a:txBody>
                        <a:bodyPr/>
                        <a:lstStyle/>
                        <a:p>
                          <a:pPr/>
                          <a14:m>
                            <m:oMathPara xmlns:m="http://schemas.openxmlformats.org/officeDocument/2006/math">
                              <m:oMathParaPr>
                                <m:jc m:val="centerGroup"/>
                              </m:oMathParaPr>
                              <m:oMath xmlns:m="http://schemas.openxmlformats.org/officeDocument/2006/math">
                                <m:sSubSup>
                                  <m:sSubSupPr>
                                    <m:ctrlPr>
                                      <a:rPr lang="es-MX" sz="4000" b="1" i="1" smtClean="0">
                                        <a:latin typeface="Cambria Math" panose="02040503050406030204" pitchFamily="18" charset="0"/>
                                      </a:rPr>
                                    </m:ctrlPr>
                                  </m:sSubSupPr>
                                  <m:e>
                                    <m:acc>
                                      <m:accPr>
                                        <m:chr m:val="̂"/>
                                        <m:ctrlPr>
                                          <a:rPr lang="es-MX" sz="4000" b="1" i="1" smtClean="0">
                                            <a:latin typeface="Cambria Math" panose="02040503050406030204" pitchFamily="18" charset="0"/>
                                          </a:rPr>
                                        </m:ctrlPr>
                                      </m:accPr>
                                      <m:e>
                                        <m:r>
                                          <a:rPr lang="es-MX" sz="4000" b="1" i="1" smtClean="0">
                                            <a:latin typeface="Cambria Math" panose="02040503050406030204" pitchFamily="18" charset="0"/>
                                          </a:rPr>
                                          <m:t>𝝈</m:t>
                                        </m:r>
                                      </m:e>
                                    </m:acc>
                                  </m:e>
                                  <m:sub>
                                    <m:r>
                                      <a:rPr lang="es-MX" sz="4000" b="1" i="1" smtClean="0">
                                        <a:latin typeface="Cambria Math" panose="02040503050406030204" pitchFamily="18" charset="0"/>
                                      </a:rPr>
                                      <m:t>𝒖</m:t>
                                    </m:r>
                                  </m:sub>
                                  <m:sup>
                                    <m:r>
                                      <a:rPr lang="es-MX" sz="4000" b="1" i="1" smtClean="0">
                                        <a:latin typeface="Cambria Math" panose="02040503050406030204" pitchFamily="18" charset="0"/>
                                      </a:rPr>
                                      <m:t>𝟐</m:t>
                                    </m:r>
                                  </m:sup>
                                </m:sSubSup>
                              </m:oMath>
                            </m:oMathPara>
                          </a14:m>
                          <a:endParaRPr lang="es-MX" sz="12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s-MX" sz="4800" i="1" dirty="0" smtClean="0">
                                        <a:latin typeface="Cambria Math" panose="02040503050406030204" pitchFamily="18" charset="0"/>
                                      </a:rPr>
                                    </m:ctrlPr>
                                  </m:sSupPr>
                                  <m:e>
                                    <m:r>
                                      <a:rPr lang="es-MX" sz="4800" b="1" i="1" dirty="0" smtClean="0">
                                        <a:latin typeface="Cambria Math" panose="02040503050406030204" pitchFamily="18" charset="0"/>
                                      </a:rPr>
                                      <m:t>𝑹</m:t>
                                    </m:r>
                                  </m:e>
                                  <m:sup>
                                    <m:r>
                                      <a:rPr lang="es-MX" sz="4800" b="1" i="1" dirty="0" smtClean="0">
                                        <a:latin typeface="Cambria Math" panose="02040503050406030204" pitchFamily="18" charset="0"/>
                                      </a:rPr>
                                      <m:t>𝟐</m:t>
                                    </m:r>
                                  </m:sup>
                                </m:sSup>
                              </m:oMath>
                            </m:oMathPara>
                          </a14:m>
                          <a:endParaRPr lang="es-MX" sz="2000" dirty="0"/>
                        </a:p>
                      </a:txBody>
                      <a:tcPr/>
                    </a:tc>
                    <a:tc>
                      <a:txBody>
                        <a:bodyPr/>
                        <a:lstStyle/>
                        <a:p>
                          <a:r>
                            <a:rPr lang="es-MX" sz="4800" dirty="0"/>
                            <a:t>e.e.r.</a:t>
                          </a:r>
                        </a:p>
                      </a:txBody>
                      <a:tcPr/>
                    </a:tc>
                    <a:tc>
                      <a:txBody>
                        <a:bodyPr/>
                        <a:lstStyle/>
                        <a:p>
                          <a:pPr/>
                          <a14:m>
                            <m:oMathPara xmlns:m="http://schemas.openxmlformats.org/officeDocument/2006/math">
                              <m:oMathParaPr>
                                <m:jc m:val="centerGroup"/>
                              </m:oMathParaPr>
                              <m:oMath xmlns:m="http://schemas.openxmlformats.org/officeDocument/2006/math">
                                <m:r>
                                  <a:rPr lang="es-MX" sz="3200" i="1" dirty="0" smtClean="0">
                                    <a:latin typeface="Cambria Math" panose="02040503050406030204" pitchFamily="18" charset="0"/>
                                  </a:rPr>
                                  <m:t>𝑉𝑎𝑟</m:t>
                                </m:r>
                                <m:r>
                                  <a:rPr lang="es-MX" sz="3200" i="1" dirty="0" smtClean="0">
                                    <a:latin typeface="Cambria Math" panose="02040503050406030204" pitchFamily="18" charset="0"/>
                                  </a:rPr>
                                  <m:t>(</m:t>
                                </m:r>
                                <m:r>
                                  <a:rPr lang="es-MX" sz="3200" b="1" i="1" dirty="0" smtClean="0">
                                    <a:latin typeface="Cambria Math" panose="02040503050406030204" pitchFamily="18" charset="0"/>
                                  </a:rPr>
                                  <m:t> </m:t>
                                </m:r>
                                <m:sSub>
                                  <m:sSubPr>
                                    <m:ctrlPr>
                                      <a:rPr lang="es-MX" sz="3200" i="1" dirty="0" err="1" smtClean="0">
                                        <a:latin typeface="Cambria Math" panose="02040503050406030204" pitchFamily="18" charset="0"/>
                                      </a:rPr>
                                    </m:ctrlPr>
                                  </m:sSubPr>
                                  <m:e>
                                    <m:r>
                                      <a:rPr lang="es-MX" sz="3200" i="1" dirty="0" smtClean="0">
                                        <a:latin typeface="Cambria Math" panose="02040503050406030204" pitchFamily="18" charset="0"/>
                                      </a:rPr>
                                      <m:t>𝛽</m:t>
                                    </m:r>
                                  </m:e>
                                  <m:sub>
                                    <m:r>
                                      <a:rPr lang="es-MX" sz="3200" i="1" dirty="0" err="1" smtClean="0">
                                        <a:latin typeface="Cambria Math" panose="02040503050406030204" pitchFamily="18" charset="0"/>
                                      </a:rPr>
                                      <m:t>𝑖</m:t>
                                    </m:r>
                                  </m:sub>
                                </m:sSub>
                                <m:r>
                                  <a:rPr lang="es-MX" sz="3200" i="1" dirty="0" smtClean="0">
                                    <a:latin typeface="Cambria Math" panose="02040503050406030204" pitchFamily="18" charset="0"/>
                                  </a:rPr>
                                  <m:t>)</m:t>
                                </m:r>
                              </m:oMath>
                            </m:oMathPara>
                          </a14:m>
                          <a:endParaRPr lang="es-MX" sz="3200" dirty="0"/>
                        </a:p>
                      </a:txBody>
                      <a:tcPr/>
                    </a:tc>
                    <a:tc>
                      <a:txBody>
                        <a:bodyPr/>
                        <a:lstStyle/>
                        <a:p>
                          <a:pPr/>
                          <a14:m>
                            <m:oMathPara xmlns:m="http://schemas.openxmlformats.org/officeDocument/2006/math">
                              <m:oMathParaPr>
                                <m:jc m:val="centerGroup"/>
                              </m:oMathParaPr>
                              <m:oMath xmlns:m="http://schemas.openxmlformats.org/officeDocument/2006/math">
                                <m:r>
                                  <a:rPr lang="es-MX" sz="3200" i="1" dirty="0" smtClean="0">
                                    <a:latin typeface="Cambria Math" panose="02040503050406030204" pitchFamily="18" charset="0"/>
                                  </a:rPr>
                                  <m:t>𝑒</m:t>
                                </m:r>
                                <m:r>
                                  <a:rPr lang="es-MX" sz="3200" i="1" dirty="0" smtClean="0">
                                    <a:latin typeface="Cambria Math" panose="02040503050406030204" pitchFamily="18" charset="0"/>
                                  </a:rPr>
                                  <m:t>.</m:t>
                                </m:r>
                                <m:r>
                                  <a:rPr lang="es-MX" sz="3200" i="1" dirty="0" smtClean="0">
                                    <a:latin typeface="Cambria Math" panose="02040503050406030204" pitchFamily="18" charset="0"/>
                                  </a:rPr>
                                  <m:t>𝑒</m:t>
                                </m:r>
                                <m:r>
                                  <a:rPr lang="es-MX" sz="3200" i="1" dirty="0" smtClean="0">
                                    <a:latin typeface="Cambria Math" panose="02040503050406030204" pitchFamily="18" charset="0"/>
                                  </a:rPr>
                                  <m:t>.(</m:t>
                                </m:r>
                                <m:sSub>
                                  <m:sSubPr>
                                    <m:ctrlPr>
                                      <a:rPr lang="es-MX" sz="3200" i="1" dirty="0" err="1" smtClean="0">
                                        <a:latin typeface="Cambria Math" panose="02040503050406030204" pitchFamily="18" charset="0"/>
                                      </a:rPr>
                                    </m:ctrlPr>
                                  </m:sSubPr>
                                  <m:e>
                                    <m:r>
                                      <a:rPr lang="es-MX" sz="3200" i="1" dirty="0" smtClean="0">
                                        <a:latin typeface="Cambria Math" panose="02040503050406030204" pitchFamily="18" charset="0"/>
                                      </a:rPr>
                                      <m:t>𝛽</m:t>
                                    </m:r>
                                  </m:e>
                                  <m:sub>
                                    <m:r>
                                      <a:rPr lang="es-MX" sz="3200" i="1" dirty="0" err="1" smtClean="0">
                                        <a:latin typeface="Cambria Math" panose="02040503050406030204" pitchFamily="18" charset="0"/>
                                      </a:rPr>
                                      <m:t>𝑖</m:t>
                                    </m:r>
                                  </m:sub>
                                </m:sSub>
                                <m:r>
                                  <a:rPr lang="es-MX" sz="3200" i="1" dirty="0" smtClean="0">
                                    <a:latin typeface="Cambria Math" panose="02040503050406030204" pitchFamily="18" charset="0"/>
                                  </a:rPr>
                                  <m:t>)</m:t>
                                </m:r>
                              </m:oMath>
                            </m:oMathPara>
                          </a14:m>
                          <a:endParaRPr lang="es-MX" sz="3200" dirty="0"/>
                        </a:p>
                      </a:txBody>
                      <a:tcPr/>
                    </a:tc>
                    <a:extLst>
                      <a:ext uri="{0D108BD9-81ED-4DB2-BD59-A6C34878D82A}">
                        <a16:rowId xmlns:a16="http://schemas.microsoft.com/office/drawing/2014/main" val="3375155819"/>
                      </a:ext>
                    </a:extLst>
                  </a:tr>
                  <a:tr h="1148290">
                    <a:tc>
                      <a:txBody>
                        <a:bodyPr/>
                        <a:lstStyle/>
                        <a:p>
                          <a:r>
                            <a:rPr lang="es-MX" sz="3200" dirty="0"/>
                            <a:t>60 datos</a:t>
                          </a:r>
                        </a:p>
                      </a:txBody>
                      <a:tcPr/>
                    </a:tc>
                    <a:tc>
                      <a:txBody>
                        <a:bodyPr/>
                        <a:lstStyle/>
                        <a:p>
                          <a:r>
                            <a:rPr lang="es-MX" sz="3200" dirty="0"/>
                            <a:t>0.8573</a:t>
                          </a:r>
                        </a:p>
                        <a:p>
                          <a:r>
                            <a:rPr lang="es-MX" sz="2400" dirty="0"/>
                            <a:t>Puntos cuadrados</a:t>
                          </a:r>
                          <a:endParaRPr lang="es-MX" sz="2000" dirty="0"/>
                        </a:p>
                      </a:txBody>
                      <a:tcPr/>
                    </a:tc>
                    <a:tc>
                      <a:txBody>
                        <a:bodyPr/>
                        <a:lstStyle/>
                        <a:p>
                          <a:r>
                            <a:rPr lang="es-MX" sz="3200" dirty="0"/>
                            <a:t>0.56 %</a:t>
                          </a:r>
                        </a:p>
                      </a:txBody>
                      <a:tcPr/>
                    </a:tc>
                    <a:tc>
                      <a:txBody>
                        <a:bodyPr/>
                        <a:lstStyle/>
                        <a:p>
                          <a:r>
                            <a:rPr lang="es-MX" sz="3200" dirty="0"/>
                            <a:t>0.93 puntos</a:t>
                          </a:r>
                        </a:p>
                      </a:txBody>
                      <a:tcPr/>
                    </a:tc>
                    <a:tc>
                      <a:txBody>
                        <a:bodyPr/>
                        <a:lstStyle/>
                        <a:p>
                          <a:pPr marL="457200" indent="-457200">
                            <a:buAutoNum type="arabicPeriod"/>
                          </a:pPr>
                          <a:r>
                            <a:rPr lang="es-MX" sz="2400" dirty="0"/>
                            <a:t>0.0010</a:t>
                          </a:r>
                        </a:p>
                        <a:p>
                          <a:pPr marL="457200" indent="-457200">
                            <a:buAutoNum type="arabicPeriod"/>
                          </a:pPr>
                          <a:r>
                            <a:rPr lang="es-MX" sz="2400" dirty="0"/>
                            <a:t>0.0160</a:t>
                          </a:r>
                        </a:p>
                        <a:p>
                          <a:pPr marL="457200" indent="-457200">
                            <a:buAutoNum type="arabicPeriod"/>
                          </a:pPr>
                          <a:r>
                            <a:rPr lang="es-MX" sz="2400" dirty="0"/>
                            <a:t>0.0016</a:t>
                          </a:r>
                        </a:p>
                      </a:txBody>
                      <a:tcPr/>
                    </a:tc>
                    <a:tc>
                      <a:txBody>
                        <a:bodyPr/>
                        <a:lstStyle/>
                        <a:p>
                          <a:pPr marL="457200" indent="-457200">
                            <a:buAutoNum type="arabicPeriod"/>
                          </a:pPr>
                          <a:r>
                            <a:rPr lang="es-MX" sz="2400" dirty="0"/>
                            <a:t>0.0323</a:t>
                          </a:r>
                        </a:p>
                        <a:p>
                          <a:pPr marL="457200" indent="-457200">
                            <a:buAutoNum type="arabicPeriod"/>
                          </a:pPr>
                          <a:r>
                            <a:rPr lang="es-MX" sz="2400" dirty="0"/>
                            <a:t>0.1265</a:t>
                          </a:r>
                        </a:p>
                        <a:p>
                          <a:pPr marL="457200" indent="-457200">
                            <a:buAutoNum type="arabicPeriod"/>
                          </a:pPr>
                          <a:r>
                            <a:rPr lang="es-MX" sz="2400" dirty="0"/>
                            <a:t>0.0400</a:t>
                          </a:r>
                        </a:p>
                      </a:txBody>
                      <a:tcPr/>
                    </a:tc>
                    <a:extLst>
                      <a:ext uri="{0D108BD9-81ED-4DB2-BD59-A6C34878D82A}">
                        <a16:rowId xmlns:a16="http://schemas.microsoft.com/office/drawing/2014/main" val="573720967"/>
                      </a:ext>
                    </a:extLst>
                  </a:tr>
                  <a:tr h="1400227">
                    <a:tc>
                      <a:txBody>
                        <a:bodyPr/>
                        <a:lstStyle/>
                        <a:p>
                          <a:r>
                            <a:rPr lang="es-MX" sz="3200" dirty="0"/>
                            <a:t>50 datos</a:t>
                          </a:r>
                        </a:p>
                      </a:txBody>
                      <a:tcPr/>
                    </a:tc>
                    <a:tc>
                      <a:txBody>
                        <a:bodyPr/>
                        <a:lstStyle/>
                        <a:p>
                          <a:r>
                            <a:rPr lang="es-MX" sz="3200" dirty="0"/>
                            <a:t>0.43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prstClr val="black"/>
                              </a:solidFill>
                              <a:effectLst/>
                              <a:uLnTx/>
                              <a:uFillTx/>
                              <a:latin typeface="+mn-lt"/>
                              <a:ea typeface="+mn-ea"/>
                              <a:cs typeface="+mn-cs"/>
                            </a:rPr>
                            <a:t>Puntos cuadrados</a:t>
                          </a:r>
                          <a:endParaRPr kumimoji="0" lang="es-MX" sz="20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lang="es-MX" sz="3200" dirty="0"/>
                            <a:t>14 %</a:t>
                          </a:r>
                        </a:p>
                      </a:txBody>
                      <a:tcPr/>
                    </a:tc>
                    <a:tc>
                      <a:txBody>
                        <a:bodyPr/>
                        <a:lstStyle/>
                        <a:p>
                          <a:r>
                            <a:rPr lang="es-MX" sz="3200" dirty="0"/>
                            <a:t>0.66 puntos</a:t>
                          </a:r>
                        </a:p>
                      </a:txBody>
                      <a:tcPr/>
                    </a:tc>
                    <a:tc>
                      <a:txBody>
                        <a:bodyPr/>
                        <a:lstStyle/>
                        <a:p>
                          <a:pPr marL="457200" indent="-457200">
                            <a:buAutoNum type="arabicPeriod"/>
                          </a:pPr>
                          <a:r>
                            <a:rPr lang="es-MX" sz="2400" dirty="0"/>
                            <a:t>0.0016</a:t>
                          </a:r>
                        </a:p>
                        <a:p>
                          <a:pPr marL="457200" indent="-457200">
                            <a:buAutoNum type="arabicPeriod"/>
                          </a:pPr>
                          <a:r>
                            <a:rPr lang="es-MX" sz="2400" dirty="0"/>
                            <a:t>0.0104</a:t>
                          </a:r>
                        </a:p>
                        <a:p>
                          <a:pPr marL="457200" indent="-457200">
                            <a:buAutoNum type="arabicPeriod"/>
                          </a:pPr>
                          <a:r>
                            <a:rPr lang="es-MX" sz="2400" dirty="0"/>
                            <a:t>0.0010</a:t>
                          </a:r>
                        </a:p>
                      </a:txBody>
                      <a:tcPr/>
                    </a:tc>
                    <a:tc>
                      <a:txBody>
                        <a:bodyPr/>
                        <a:lstStyle/>
                        <a:p>
                          <a:pPr marL="457200" indent="-457200">
                            <a:buAutoNum type="arabicPeriod"/>
                          </a:pPr>
                          <a:r>
                            <a:rPr lang="es-MX" sz="2400" dirty="0"/>
                            <a:t>0.0402</a:t>
                          </a:r>
                        </a:p>
                        <a:p>
                          <a:pPr marL="457200" indent="-457200">
                            <a:buAutoNum type="arabicPeriod"/>
                          </a:pPr>
                          <a:r>
                            <a:rPr lang="es-MX" sz="2400" dirty="0"/>
                            <a:t>0.1019</a:t>
                          </a:r>
                        </a:p>
                        <a:p>
                          <a:pPr marL="457200" indent="-457200">
                            <a:buAutoNum type="arabicPeriod"/>
                          </a:pPr>
                          <a:r>
                            <a:rPr lang="es-MX" sz="2400" dirty="0"/>
                            <a:t>0.0316</a:t>
                          </a:r>
                        </a:p>
                      </a:txBody>
                      <a:tcPr/>
                    </a:tc>
                    <a:extLst>
                      <a:ext uri="{0D108BD9-81ED-4DB2-BD59-A6C34878D82A}">
                        <a16:rowId xmlns:a16="http://schemas.microsoft.com/office/drawing/2014/main" val="1803860"/>
                      </a:ext>
                    </a:extLst>
                  </a:tr>
                </a:tbl>
              </a:graphicData>
            </a:graphic>
          </p:graphicFrame>
        </mc:Choice>
        <mc:Fallback xmlns="">
          <p:graphicFrame>
            <p:nvGraphicFramePr>
              <p:cNvPr id="4" name="Tabla 4">
                <a:extLst>
                  <a:ext uri="{FF2B5EF4-FFF2-40B4-BE49-F238E27FC236}">
                    <a16:creationId xmlns:a16="http://schemas.microsoft.com/office/drawing/2014/main" id="{7F632AD0-C6DC-455D-AD57-35A0DFAEA6F1}"/>
                  </a:ext>
                </a:extLst>
              </p:cNvPr>
              <p:cNvGraphicFramePr>
                <a:graphicFrameLocks noGrp="1"/>
              </p:cNvGraphicFramePr>
              <p:nvPr>
                <p:ph idx="1"/>
                <p:extLst>
                  <p:ext uri="{D42A27DB-BD31-4B8C-83A1-F6EECF244321}">
                    <p14:modId xmlns:p14="http://schemas.microsoft.com/office/powerpoint/2010/main" val="1052288162"/>
                  </p:ext>
                </p:extLst>
              </p:nvPr>
            </p:nvGraphicFramePr>
            <p:xfrm>
              <a:off x="838200" y="2069432"/>
              <a:ext cx="10515600" cy="4041082"/>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920174360"/>
                        </a:ext>
                      </a:extLst>
                    </a:gridCol>
                    <a:gridCol w="1752600">
                      <a:extLst>
                        <a:ext uri="{9D8B030D-6E8A-4147-A177-3AD203B41FA5}">
                          <a16:colId xmlns:a16="http://schemas.microsoft.com/office/drawing/2014/main" val="3540608587"/>
                        </a:ext>
                      </a:extLst>
                    </a:gridCol>
                    <a:gridCol w="1752600">
                      <a:extLst>
                        <a:ext uri="{9D8B030D-6E8A-4147-A177-3AD203B41FA5}">
                          <a16:colId xmlns:a16="http://schemas.microsoft.com/office/drawing/2014/main" val="285104934"/>
                        </a:ext>
                      </a:extLst>
                    </a:gridCol>
                    <a:gridCol w="1752600">
                      <a:extLst>
                        <a:ext uri="{9D8B030D-6E8A-4147-A177-3AD203B41FA5}">
                          <a16:colId xmlns:a16="http://schemas.microsoft.com/office/drawing/2014/main" val="2665162325"/>
                        </a:ext>
                      </a:extLst>
                    </a:gridCol>
                    <a:gridCol w="1752600">
                      <a:extLst>
                        <a:ext uri="{9D8B030D-6E8A-4147-A177-3AD203B41FA5}">
                          <a16:colId xmlns:a16="http://schemas.microsoft.com/office/drawing/2014/main" val="3550188629"/>
                        </a:ext>
                      </a:extLst>
                    </a:gridCol>
                    <a:gridCol w="1752600">
                      <a:extLst>
                        <a:ext uri="{9D8B030D-6E8A-4147-A177-3AD203B41FA5}">
                          <a16:colId xmlns:a16="http://schemas.microsoft.com/office/drawing/2014/main" val="3459118286"/>
                        </a:ext>
                      </a:extLst>
                    </a:gridCol>
                  </a:tblGrid>
                  <a:tr h="1330215">
                    <a:tc>
                      <a:txBody>
                        <a:bodyPr/>
                        <a:lstStyle/>
                        <a:p>
                          <a:pPr algn="r"/>
                          <a:r>
                            <a:rPr lang="es-MX" sz="2000" dirty="0"/>
                            <a:t>Parámetro</a:t>
                          </a:r>
                        </a:p>
                        <a:p>
                          <a:endParaRPr lang="es-MX" sz="2000" dirty="0"/>
                        </a:p>
                        <a:p>
                          <a:endParaRPr lang="es-MX" sz="2000" dirty="0"/>
                        </a:p>
                        <a:p>
                          <a:r>
                            <a:rPr lang="es-MX" sz="2000" dirty="0"/>
                            <a:t>Ecuación</a:t>
                          </a:r>
                        </a:p>
                      </a:txBody>
                      <a:tcPr/>
                    </a:tc>
                    <a:tc>
                      <a:txBody>
                        <a:bodyPr/>
                        <a:lstStyle/>
                        <a:p>
                          <a:endParaRPr lang="es-MX"/>
                        </a:p>
                      </a:txBody>
                      <a:tcPr>
                        <a:blipFill>
                          <a:blip r:embed="rId2"/>
                          <a:stretch>
                            <a:fillRect l="-100697" t="-10502" r="-402439" b="-206849"/>
                          </a:stretch>
                        </a:blipFill>
                      </a:tcPr>
                    </a:tc>
                    <a:tc>
                      <a:txBody>
                        <a:bodyPr/>
                        <a:lstStyle/>
                        <a:p>
                          <a:endParaRPr lang="es-MX"/>
                        </a:p>
                      </a:txBody>
                      <a:tcPr>
                        <a:blipFill>
                          <a:blip r:embed="rId2"/>
                          <a:stretch>
                            <a:fillRect l="-200000" t="-10502" r="-301042" b="-206849"/>
                          </a:stretch>
                        </a:blipFill>
                      </a:tcPr>
                    </a:tc>
                    <a:tc>
                      <a:txBody>
                        <a:bodyPr/>
                        <a:lstStyle/>
                        <a:p>
                          <a:r>
                            <a:rPr lang="es-MX" sz="4800" dirty="0"/>
                            <a:t>e.e.r.</a:t>
                          </a:r>
                        </a:p>
                      </a:txBody>
                      <a:tcPr/>
                    </a:tc>
                    <a:tc>
                      <a:txBody>
                        <a:bodyPr/>
                        <a:lstStyle/>
                        <a:p>
                          <a:endParaRPr lang="es-MX"/>
                        </a:p>
                      </a:txBody>
                      <a:tcPr>
                        <a:blipFill>
                          <a:blip r:embed="rId2"/>
                          <a:stretch>
                            <a:fillRect l="-401394" t="-10502" r="-101742" b="-206849"/>
                          </a:stretch>
                        </a:blipFill>
                      </a:tcPr>
                    </a:tc>
                    <a:tc>
                      <a:txBody>
                        <a:bodyPr/>
                        <a:lstStyle/>
                        <a:p>
                          <a:endParaRPr lang="es-MX"/>
                        </a:p>
                      </a:txBody>
                      <a:tcPr>
                        <a:blipFill>
                          <a:blip r:embed="rId2"/>
                          <a:stretch>
                            <a:fillRect l="-499653" t="-10502" r="-1389" b="-206849"/>
                          </a:stretch>
                        </a:blipFill>
                      </a:tcPr>
                    </a:tc>
                    <a:extLst>
                      <a:ext uri="{0D108BD9-81ED-4DB2-BD59-A6C34878D82A}">
                        <a16:rowId xmlns:a16="http://schemas.microsoft.com/office/drawing/2014/main" val="3375155819"/>
                      </a:ext>
                    </a:extLst>
                  </a:tr>
                  <a:tr h="1310640">
                    <a:tc>
                      <a:txBody>
                        <a:bodyPr/>
                        <a:lstStyle/>
                        <a:p>
                          <a:r>
                            <a:rPr lang="es-MX" sz="3200" dirty="0"/>
                            <a:t>60 datos</a:t>
                          </a:r>
                        </a:p>
                      </a:txBody>
                      <a:tcPr/>
                    </a:tc>
                    <a:tc>
                      <a:txBody>
                        <a:bodyPr/>
                        <a:lstStyle/>
                        <a:p>
                          <a:r>
                            <a:rPr lang="es-MX" sz="3200" dirty="0"/>
                            <a:t>0.8573</a:t>
                          </a:r>
                        </a:p>
                        <a:p>
                          <a:r>
                            <a:rPr lang="es-MX" sz="2400" dirty="0"/>
                            <a:t>Puntos cuadrados</a:t>
                          </a:r>
                          <a:endParaRPr lang="es-MX" sz="2000" dirty="0"/>
                        </a:p>
                      </a:txBody>
                      <a:tcPr/>
                    </a:tc>
                    <a:tc>
                      <a:txBody>
                        <a:bodyPr/>
                        <a:lstStyle/>
                        <a:p>
                          <a:r>
                            <a:rPr lang="es-MX" sz="3200" dirty="0"/>
                            <a:t>0.56 %</a:t>
                          </a:r>
                        </a:p>
                      </a:txBody>
                      <a:tcPr/>
                    </a:tc>
                    <a:tc>
                      <a:txBody>
                        <a:bodyPr/>
                        <a:lstStyle/>
                        <a:p>
                          <a:r>
                            <a:rPr lang="es-MX" sz="3200" dirty="0"/>
                            <a:t>0.93 puntos</a:t>
                          </a:r>
                        </a:p>
                      </a:txBody>
                      <a:tcPr/>
                    </a:tc>
                    <a:tc>
                      <a:txBody>
                        <a:bodyPr/>
                        <a:lstStyle/>
                        <a:p>
                          <a:pPr marL="457200" indent="-457200">
                            <a:buAutoNum type="arabicPeriod"/>
                          </a:pPr>
                          <a:r>
                            <a:rPr lang="es-MX" sz="2400" dirty="0"/>
                            <a:t>0.0010</a:t>
                          </a:r>
                        </a:p>
                        <a:p>
                          <a:pPr marL="457200" indent="-457200">
                            <a:buAutoNum type="arabicPeriod"/>
                          </a:pPr>
                          <a:r>
                            <a:rPr lang="es-MX" sz="2400" dirty="0"/>
                            <a:t>0.0160</a:t>
                          </a:r>
                        </a:p>
                        <a:p>
                          <a:pPr marL="457200" indent="-457200">
                            <a:buAutoNum type="arabicPeriod"/>
                          </a:pPr>
                          <a:r>
                            <a:rPr lang="es-MX" sz="2400" dirty="0"/>
                            <a:t>0.0016</a:t>
                          </a:r>
                        </a:p>
                      </a:txBody>
                      <a:tcPr/>
                    </a:tc>
                    <a:tc>
                      <a:txBody>
                        <a:bodyPr/>
                        <a:lstStyle/>
                        <a:p>
                          <a:pPr marL="457200" indent="-457200">
                            <a:buAutoNum type="arabicPeriod"/>
                          </a:pPr>
                          <a:r>
                            <a:rPr lang="es-MX" sz="2400" dirty="0"/>
                            <a:t>0.0323</a:t>
                          </a:r>
                        </a:p>
                        <a:p>
                          <a:pPr marL="457200" indent="-457200">
                            <a:buAutoNum type="arabicPeriod"/>
                          </a:pPr>
                          <a:r>
                            <a:rPr lang="es-MX" sz="2400" dirty="0"/>
                            <a:t>0.1265</a:t>
                          </a:r>
                        </a:p>
                        <a:p>
                          <a:pPr marL="457200" indent="-457200">
                            <a:buAutoNum type="arabicPeriod"/>
                          </a:pPr>
                          <a:r>
                            <a:rPr lang="es-MX" sz="2400" dirty="0"/>
                            <a:t>0.0400</a:t>
                          </a:r>
                        </a:p>
                      </a:txBody>
                      <a:tcPr/>
                    </a:tc>
                    <a:extLst>
                      <a:ext uri="{0D108BD9-81ED-4DB2-BD59-A6C34878D82A}">
                        <a16:rowId xmlns:a16="http://schemas.microsoft.com/office/drawing/2014/main" val="573720967"/>
                      </a:ext>
                    </a:extLst>
                  </a:tr>
                  <a:tr h="1400227">
                    <a:tc>
                      <a:txBody>
                        <a:bodyPr/>
                        <a:lstStyle/>
                        <a:p>
                          <a:r>
                            <a:rPr lang="es-MX" sz="3200" dirty="0"/>
                            <a:t>50 datos</a:t>
                          </a:r>
                        </a:p>
                      </a:txBody>
                      <a:tcPr/>
                    </a:tc>
                    <a:tc>
                      <a:txBody>
                        <a:bodyPr/>
                        <a:lstStyle/>
                        <a:p>
                          <a:r>
                            <a:rPr lang="es-MX" sz="3200" dirty="0"/>
                            <a:t>0.43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prstClr val="black"/>
                              </a:solidFill>
                              <a:effectLst/>
                              <a:uLnTx/>
                              <a:uFillTx/>
                              <a:latin typeface="+mn-lt"/>
                              <a:ea typeface="+mn-ea"/>
                              <a:cs typeface="+mn-cs"/>
                            </a:rPr>
                            <a:t>Puntos cuadrados</a:t>
                          </a:r>
                          <a:endParaRPr kumimoji="0" lang="es-MX" sz="20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lang="es-MX" sz="3200" dirty="0"/>
                            <a:t>14 %</a:t>
                          </a:r>
                        </a:p>
                      </a:txBody>
                      <a:tcPr/>
                    </a:tc>
                    <a:tc>
                      <a:txBody>
                        <a:bodyPr/>
                        <a:lstStyle/>
                        <a:p>
                          <a:r>
                            <a:rPr lang="es-MX" sz="3200" dirty="0"/>
                            <a:t>0.66 puntos</a:t>
                          </a:r>
                        </a:p>
                      </a:txBody>
                      <a:tcPr/>
                    </a:tc>
                    <a:tc>
                      <a:txBody>
                        <a:bodyPr/>
                        <a:lstStyle/>
                        <a:p>
                          <a:pPr marL="457200" indent="-457200">
                            <a:buAutoNum type="arabicPeriod"/>
                          </a:pPr>
                          <a:r>
                            <a:rPr lang="es-MX" sz="2400" dirty="0"/>
                            <a:t>0.0016</a:t>
                          </a:r>
                        </a:p>
                        <a:p>
                          <a:pPr marL="457200" indent="-457200">
                            <a:buAutoNum type="arabicPeriod"/>
                          </a:pPr>
                          <a:r>
                            <a:rPr lang="es-MX" sz="2400" dirty="0"/>
                            <a:t>0.0104</a:t>
                          </a:r>
                        </a:p>
                        <a:p>
                          <a:pPr marL="457200" indent="-457200">
                            <a:buAutoNum type="arabicPeriod"/>
                          </a:pPr>
                          <a:r>
                            <a:rPr lang="es-MX" sz="2400" dirty="0"/>
                            <a:t>0.0010</a:t>
                          </a:r>
                        </a:p>
                      </a:txBody>
                      <a:tcPr/>
                    </a:tc>
                    <a:tc>
                      <a:txBody>
                        <a:bodyPr/>
                        <a:lstStyle/>
                        <a:p>
                          <a:pPr marL="457200" indent="-457200">
                            <a:buAutoNum type="arabicPeriod"/>
                          </a:pPr>
                          <a:r>
                            <a:rPr lang="es-MX" sz="2400" dirty="0"/>
                            <a:t>0.0402</a:t>
                          </a:r>
                        </a:p>
                        <a:p>
                          <a:pPr marL="457200" indent="-457200">
                            <a:buAutoNum type="arabicPeriod"/>
                          </a:pPr>
                          <a:r>
                            <a:rPr lang="es-MX" sz="2400" dirty="0"/>
                            <a:t>0.1019</a:t>
                          </a:r>
                        </a:p>
                        <a:p>
                          <a:pPr marL="457200" indent="-457200">
                            <a:buAutoNum type="arabicPeriod"/>
                          </a:pPr>
                          <a:r>
                            <a:rPr lang="es-MX" sz="2400" dirty="0"/>
                            <a:t>0.0316</a:t>
                          </a:r>
                        </a:p>
                      </a:txBody>
                      <a:tcPr/>
                    </a:tc>
                    <a:extLst>
                      <a:ext uri="{0D108BD9-81ED-4DB2-BD59-A6C34878D82A}">
                        <a16:rowId xmlns:a16="http://schemas.microsoft.com/office/drawing/2014/main" val="1803860"/>
                      </a:ext>
                    </a:extLst>
                  </a:tr>
                </a:tbl>
              </a:graphicData>
            </a:graphic>
          </p:graphicFrame>
        </mc:Fallback>
      </mc:AlternateContent>
      <p:cxnSp>
        <p:nvCxnSpPr>
          <p:cNvPr id="6" name="Conector recto 5">
            <a:extLst>
              <a:ext uri="{FF2B5EF4-FFF2-40B4-BE49-F238E27FC236}">
                <a16:creationId xmlns:a16="http://schemas.microsoft.com/office/drawing/2014/main" id="{3DD085FF-ECDB-4580-BF19-0B6978312761}"/>
              </a:ext>
            </a:extLst>
          </p:cNvPr>
          <p:cNvCxnSpPr>
            <a:cxnSpLocks/>
          </p:cNvCxnSpPr>
          <p:nvPr/>
        </p:nvCxnSpPr>
        <p:spPr>
          <a:xfrm>
            <a:off x="838200" y="2069432"/>
            <a:ext cx="1772478" cy="1359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297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es-ES" b="1" dirty="0"/>
                  <a:t>Inferencia sobre </a:t>
                </a:r>
                <a14:m>
                  <m:oMath xmlns:m="http://schemas.openxmlformats.org/officeDocument/2006/math">
                    <m:acc>
                      <m:accPr>
                        <m:chr m:val="̂"/>
                        <m:ctrlPr>
                          <a:rPr lang="es-ES" b="1" i="1" smtClean="0">
                            <a:latin typeface="Cambria Math" panose="02040503050406030204" pitchFamily="18" charset="0"/>
                          </a:rPr>
                        </m:ctrlPr>
                      </m:accPr>
                      <m:e>
                        <m:sSub>
                          <m:sSubPr>
                            <m:ctrlPr>
                              <a:rPr lang="es-ES" b="1" i="1" smtClean="0">
                                <a:latin typeface="Cambria Math" panose="02040503050406030204" pitchFamily="18" charset="0"/>
                              </a:rPr>
                            </m:ctrlPr>
                          </m:sSubPr>
                          <m:e>
                            <m:r>
                              <a:rPr lang="es-ES" b="1" i="1" smtClean="0">
                                <a:latin typeface="Cambria Math" panose="02040503050406030204" pitchFamily="18" charset="0"/>
                                <a:ea typeface="Cambria Math" panose="02040503050406030204" pitchFamily="18" charset="0"/>
                              </a:rPr>
                              <m:t>𝜷</m:t>
                            </m:r>
                          </m:e>
                          <m:sub>
                            <m:r>
                              <a:rPr lang="es-ES" b="1" i="1" smtClean="0">
                                <a:latin typeface="Cambria Math" panose="02040503050406030204" pitchFamily="18" charset="0"/>
                              </a:rPr>
                              <m:t>𝒊</m:t>
                            </m:r>
                          </m:sub>
                        </m:sSub>
                      </m:e>
                    </m:acc>
                  </m:oMath>
                </a14:m>
                <a:br>
                  <a:rPr lang="es-MX" dirty="0"/>
                </a:br>
                <a:r>
                  <a:rPr lang="es-MX" sz="2400" dirty="0"/>
                  <a:t>(muestra de 50 datos)</a:t>
                </a:r>
                <a:endParaRPr lang="es-MX" dirty="0"/>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28" t="-4147"/>
                </a:stretch>
              </a:blipFill>
            </p:spPr>
            <p:txBody>
              <a:bodyPr/>
              <a:lstStyle/>
              <a:p>
                <a:r>
                  <a:rPr lang="es-MX">
                    <a:noFill/>
                  </a:rPr>
                  <a:t> </a:t>
                </a:r>
              </a:p>
            </p:txBody>
          </p:sp>
        </mc:Fallback>
      </mc:AlternateContent>
      <p:sp>
        <p:nvSpPr>
          <p:cNvPr id="3" name="Marcador de texto 2"/>
          <p:cNvSpPr>
            <a:spLocks noGrp="1"/>
          </p:cNvSpPr>
          <p:nvPr>
            <p:ph type="body" idx="1"/>
          </p:nvPr>
        </p:nvSpPr>
        <p:spPr/>
        <p:txBody>
          <a:bodyPr/>
          <a:lstStyle/>
          <a:p>
            <a:r>
              <a:rPr lang="es-ES" sz="3600" dirty="0"/>
              <a:t>p-</a:t>
            </a:r>
            <a:r>
              <a:rPr lang="es-ES" sz="3600" dirty="0" err="1"/>
              <a:t>value</a:t>
            </a:r>
            <a:endParaRPr lang="es-MX" sz="3600" dirty="0"/>
          </a:p>
        </p:txBody>
      </p:sp>
      <mc:AlternateContent xmlns:mc="http://schemas.openxmlformats.org/markup-compatibility/2006" xmlns:a14="http://schemas.microsoft.com/office/drawing/2010/main">
        <mc:Choice Requires="a14">
          <p:sp>
            <p:nvSpPr>
              <p:cNvPr id="4" name="Marcador de contenido 3"/>
              <p:cNvSpPr>
                <a:spLocks noGrp="1"/>
              </p:cNvSpPr>
              <p:nvPr>
                <p:ph sz="half" idx="2"/>
              </p:nvPr>
            </p:nvSpPr>
            <p:spPr>
              <a:xfrm>
                <a:off x="675745" y="2737245"/>
                <a:ext cx="4185623" cy="1433539"/>
              </a:xfrm>
            </p:spPr>
            <p:txBody>
              <a:bodyPr>
                <a:normAutofit/>
              </a:bodyPr>
              <a:lstStyle/>
              <a:p>
                <a14:m>
                  <m:oMath xmlns:m="http://schemas.openxmlformats.org/officeDocument/2006/math">
                    <m:sSub>
                      <m:sSubPr>
                        <m:ctrlPr>
                          <a:rPr lang="es-MX" sz="2400" i="1" smtClean="0">
                            <a:latin typeface="Cambria Math" panose="02040503050406030204" pitchFamily="18" charset="0"/>
                          </a:rPr>
                        </m:ctrlPr>
                      </m:sSubPr>
                      <m:e>
                        <m:r>
                          <a:rPr lang="es-ES" sz="2400" b="0" i="1" smtClean="0">
                            <a:latin typeface="Cambria Math" panose="02040503050406030204" pitchFamily="18" charset="0"/>
                          </a:rPr>
                          <m:t>𝐻</m:t>
                        </m:r>
                      </m:e>
                      <m:sub>
                        <m:r>
                          <a:rPr lang="es-ES" sz="2400" b="0" i="1" smtClean="0">
                            <a:latin typeface="Cambria Math" panose="02040503050406030204" pitchFamily="18" charset="0"/>
                          </a:rPr>
                          <m:t>0</m:t>
                        </m:r>
                      </m:sub>
                    </m:sSub>
                    <m:r>
                      <a:rPr lang="es-ES" sz="2400" b="0" i="1" smtClean="0">
                        <a:latin typeface="Cambria Math" panose="02040503050406030204" pitchFamily="18" charset="0"/>
                      </a:rPr>
                      <m:t>:</m:t>
                    </m:r>
                  </m:oMath>
                </a14:m>
                <a:r>
                  <a:rPr lang="es-MX" sz="2400" dirty="0"/>
                  <a:t> no hay relación entre la variable independiente y la variable dependiente.</a:t>
                </a:r>
              </a:p>
            </p:txBody>
          </p:sp>
        </mc:Choice>
        <mc:Fallback xmlns="">
          <p:sp>
            <p:nvSpPr>
              <p:cNvPr id="4" name="Marcador de contenido 3"/>
              <p:cNvSpPr>
                <a:spLocks noGrp="1" noRot="1" noChangeAspect="1" noMove="1" noResize="1" noEditPoints="1" noAdjustHandles="1" noChangeArrowheads="1" noChangeShapeType="1" noTextEdit="1"/>
              </p:cNvSpPr>
              <p:nvPr>
                <p:ph sz="half" idx="2"/>
              </p:nvPr>
            </p:nvSpPr>
            <p:spPr>
              <a:xfrm>
                <a:off x="675745" y="2737245"/>
                <a:ext cx="4185623" cy="1433539"/>
              </a:xfrm>
              <a:blipFill>
                <a:blip r:embed="rId3"/>
                <a:stretch>
                  <a:fillRect l="-1166" t="-3404" r="-87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Marcador de contenido 5"/>
              <p:cNvSpPr>
                <a:spLocks noGrp="1"/>
              </p:cNvSpPr>
              <p:nvPr>
                <p:ph sz="quarter" idx="4"/>
              </p:nvPr>
            </p:nvSpPr>
            <p:spPr>
              <a:xfrm>
                <a:off x="5088384" y="2737245"/>
                <a:ext cx="4185617" cy="1433539"/>
              </a:xfrm>
            </p:spPr>
            <p:txBody>
              <a:bodyPr/>
              <a:lstStyle/>
              <a:p>
                <a:pPr algn="just"/>
                <a14:m>
                  <m:oMath xmlns:m="http://schemas.openxmlformats.org/officeDocument/2006/math">
                    <m:sSub>
                      <m:sSubPr>
                        <m:ctrlPr>
                          <a:rPr lang="es-MX" sz="2400" i="1" smtClean="0">
                            <a:latin typeface="Cambria Math" panose="02040503050406030204" pitchFamily="18" charset="0"/>
                          </a:rPr>
                        </m:ctrlPr>
                      </m:sSubPr>
                      <m:e>
                        <m:r>
                          <a:rPr lang="es-ES" sz="2400" i="1">
                            <a:latin typeface="Cambria Math" panose="02040503050406030204" pitchFamily="18" charset="0"/>
                          </a:rPr>
                          <m:t>𝐻</m:t>
                        </m:r>
                      </m:e>
                      <m:sub>
                        <m:r>
                          <a:rPr lang="es-ES" sz="2400" b="0" i="1" smtClean="0">
                            <a:latin typeface="Cambria Math" panose="02040503050406030204" pitchFamily="18" charset="0"/>
                          </a:rPr>
                          <m:t>1</m:t>
                        </m:r>
                      </m:sub>
                    </m:sSub>
                    <m:r>
                      <a:rPr lang="es-ES" sz="2400" i="1">
                        <a:latin typeface="Cambria Math" panose="02040503050406030204" pitchFamily="18" charset="0"/>
                      </a:rPr>
                      <m:t>:</m:t>
                    </m:r>
                  </m:oMath>
                </a14:m>
                <a:r>
                  <a:rPr lang="es-MX" sz="2400" dirty="0"/>
                  <a:t> hay relación entre la variable independiente y la variable dependiente.</a:t>
                </a:r>
              </a:p>
              <a:p>
                <a:endParaRPr lang="es-MX" dirty="0"/>
              </a:p>
            </p:txBody>
          </p:sp>
        </mc:Choice>
        <mc:Fallback xmlns="">
          <p:sp>
            <p:nvSpPr>
              <p:cNvPr id="6" name="Marcador de contenido 5"/>
              <p:cNvSpPr>
                <a:spLocks noGrp="1" noRot="1" noChangeAspect="1" noMove="1" noResize="1" noEditPoints="1" noAdjustHandles="1" noChangeArrowheads="1" noChangeShapeType="1" noTextEdit="1"/>
              </p:cNvSpPr>
              <p:nvPr>
                <p:ph sz="quarter" idx="4"/>
              </p:nvPr>
            </p:nvSpPr>
            <p:spPr>
              <a:xfrm>
                <a:off x="5088384" y="2737245"/>
                <a:ext cx="4185617" cy="1433539"/>
              </a:xfrm>
              <a:blipFill>
                <a:blip r:embed="rId4"/>
                <a:stretch>
                  <a:fillRect l="-1166" t="-3404" r="-2332"/>
                </a:stretch>
              </a:blipFill>
            </p:spPr>
            <p:txBody>
              <a:bodyPr/>
              <a:lstStyle/>
              <a:p>
                <a:r>
                  <a:rPr lang="es-MX">
                    <a:noFill/>
                  </a:rPr>
                  <a:t> </a:t>
                </a:r>
              </a:p>
            </p:txBody>
          </p:sp>
        </mc:Fallback>
      </mc:AlternateContent>
      <p:sp>
        <p:nvSpPr>
          <p:cNvPr id="8" name="CuadroTexto 7"/>
          <p:cNvSpPr txBox="1"/>
          <p:nvPr/>
        </p:nvSpPr>
        <p:spPr>
          <a:xfrm>
            <a:off x="675744" y="4544008"/>
            <a:ext cx="9410647" cy="1323439"/>
          </a:xfrm>
          <a:prstGeom prst="rect">
            <a:avLst/>
          </a:prstGeom>
          <a:noFill/>
        </p:spPr>
        <p:txBody>
          <a:bodyPr wrap="square" rtlCol="0">
            <a:spAutoFit/>
          </a:bodyPr>
          <a:lstStyle/>
          <a:p>
            <a:pPr marL="285750" indent="-285750" algn="just">
              <a:buFont typeface="Arial" panose="020B0604020202020204" pitchFamily="34" charset="0"/>
              <a:buChar char="•"/>
            </a:pPr>
            <a:r>
              <a:rPr lang="es-ES" sz="2000" b="1" u="sng" dirty="0"/>
              <a:t>Actividad extracurricular (p-valor:0.1449).</a:t>
            </a:r>
            <a:r>
              <a:rPr lang="es-ES" sz="2000" dirty="0"/>
              <a:t> Como no es menor que el nivel de significancia estándar (0.05), nos sugiere que no hay evidencia suficiente para afirmar que existe relación entre la variable independiente y la variable dependiente.</a:t>
            </a:r>
            <a:endParaRPr lang="es-MX" sz="2000" dirty="0"/>
          </a:p>
        </p:txBody>
      </p:sp>
    </p:spTree>
    <p:extLst>
      <p:ext uri="{BB962C8B-B14F-4D97-AF65-F5344CB8AC3E}">
        <p14:creationId xmlns:p14="http://schemas.microsoft.com/office/powerpoint/2010/main" val="3088891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352939" y="2267339"/>
            <a:ext cx="8192277" cy="2862322"/>
          </a:xfrm>
          <a:prstGeom prst="rect">
            <a:avLst/>
          </a:prstGeom>
          <a:noFill/>
        </p:spPr>
        <p:txBody>
          <a:bodyPr wrap="square" rtlCol="0">
            <a:spAutoFit/>
          </a:bodyPr>
          <a:lstStyle/>
          <a:p>
            <a:pPr marL="285750" indent="-285750" algn="just">
              <a:buFont typeface="Arial" panose="020B0604020202020204" pitchFamily="34" charset="0"/>
              <a:buChar char="•"/>
            </a:pPr>
            <a:r>
              <a:rPr lang="es-ES" sz="2000" dirty="0"/>
              <a:t>Gasto (p-valor:0.0033). Siendo que en este caso el valor p es menor que el nivel de significancia, podemos decir que contamos con información suficiente para afirmar que existe una relación significativa entre el promedio y el ingres económico.</a:t>
            </a:r>
          </a:p>
          <a:p>
            <a:pPr marL="285750" indent="-285750" algn="just">
              <a:buFont typeface="Arial" panose="020B0604020202020204" pitchFamily="34" charset="0"/>
              <a:buChar char="•"/>
            </a:pPr>
            <a:endParaRPr lang="es-ES" sz="2000" dirty="0"/>
          </a:p>
          <a:p>
            <a:pPr marL="285750" indent="-285750" algn="just">
              <a:buFont typeface="Arial" panose="020B0604020202020204" pitchFamily="34" charset="0"/>
              <a:buChar char="•"/>
            </a:pPr>
            <a:r>
              <a:rPr lang="es-ES" sz="2000" dirty="0"/>
              <a:t>Edad (p-valor: 0.8861). Como en el caso de las actividades extracurriculares, su valor p no nos permite afirmar que existe relación significativa entre la edad y el promedio ni tampoco nos permite rechazar la hipótesis nula</a:t>
            </a:r>
            <a:endParaRPr lang="es-MX" sz="2000" dirty="0"/>
          </a:p>
        </p:txBody>
      </p:sp>
    </p:spTree>
    <p:extLst>
      <p:ext uri="{BB962C8B-B14F-4D97-AF65-F5344CB8AC3E}">
        <p14:creationId xmlns:p14="http://schemas.microsoft.com/office/powerpoint/2010/main" val="3589594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es-ES" dirty="0"/>
                  <a:t>Inferencia sobre </a:t>
                </a:r>
                <a14:m>
                  <m:oMath xmlns:m="http://schemas.openxmlformats.org/officeDocument/2006/math">
                    <m:acc>
                      <m:accPr>
                        <m:chr m:val="̂"/>
                        <m:ctrlPr>
                          <a:rPr lang="es-ES" i="1" smtClean="0">
                            <a:latin typeface="Cambria Math" panose="02040503050406030204" pitchFamily="18" charset="0"/>
                          </a:rPr>
                        </m:ctrlPr>
                      </m:accPr>
                      <m:e>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𝛽</m:t>
                            </m:r>
                          </m:e>
                          <m:sub>
                            <m:r>
                              <a:rPr lang="es-ES" b="0" i="1" smtClean="0">
                                <a:latin typeface="Cambria Math" panose="02040503050406030204" pitchFamily="18" charset="0"/>
                              </a:rPr>
                              <m:t>𝑖</m:t>
                            </m:r>
                          </m:sub>
                        </m:sSub>
                      </m:e>
                    </m:acc>
                  </m:oMath>
                </a14:m>
                <a:endParaRPr lang="es-MX" dirty="0"/>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28" t="-4147"/>
                </a:stretch>
              </a:blipFill>
            </p:spPr>
            <p:txBody>
              <a:bodyPr/>
              <a:lstStyle/>
              <a:p>
                <a:r>
                  <a:rPr lang="es-MX">
                    <a:noFill/>
                  </a:rPr>
                  <a:t> </a:t>
                </a:r>
              </a:p>
            </p:txBody>
          </p:sp>
        </mc:Fallback>
      </mc:AlternateContent>
      <p:sp>
        <p:nvSpPr>
          <p:cNvPr id="3" name="Marcador de texto 2"/>
          <p:cNvSpPr>
            <a:spLocks noGrp="1"/>
          </p:cNvSpPr>
          <p:nvPr>
            <p:ph type="body" idx="1"/>
          </p:nvPr>
        </p:nvSpPr>
        <p:spPr>
          <a:xfrm>
            <a:off x="675744" y="1270000"/>
            <a:ext cx="4185623" cy="576262"/>
          </a:xfrm>
        </p:spPr>
        <p:txBody>
          <a:bodyPr/>
          <a:lstStyle/>
          <a:p>
            <a:r>
              <a:rPr lang="es-ES" sz="3600" dirty="0"/>
              <a:t>t-</a:t>
            </a:r>
            <a:r>
              <a:rPr lang="es-ES" sz="3600" dirty="0" err="1"/>
              <a:t>student</a:t>
            </a:r>
            <a:endParaRPr lang="es-MX" sz="3600" dirty="0"/>
          </a:p>
        </p:txBody>
      </p:sp>
      <p:sp>
        <p:nvSpPr>
          <p:cNvPr id="6" name="Marcador de contenido 5"/>
          <p:cNvSpPr>
            <a:spLocks noGrp="1"/>
          </p:cNvSpPr>
          <p:nvPr>
            <p:ph sz="quarter" idx="4"/>
          </p:nvPr>
        </p:nvSpPr>
        <p:spPr>
          <a:xfrm>
            <a:off x="676539" y="1930400"/>
            <a:ext cx="8598257" cy="2898445"/>
          </a:xfrm>
        </p:spPr>
        <p:txBody>
          <a:bodyPr>
            <a:noAutofit/>
          </a:bodyPr>
          <a:lstStyle/>
          <a:p>
            <a:pPr algn="just"/>
            <a:r>
              <a:rPr lang="es-ES" sz="2400" dirty="0"/>
              <a:t>Si el valor absoluto del estadístico 't' es grande y el correspondiente valor ‘p’ es menor que un nivel de significancia dado, se puede concluir que existe una relación lineal significativa entre el promedio y las variables dependientes.</a:t>
            </a:r>
            <a:endParaRPr lang="es-MX" sz="2400" dirty="0"/>
          </a:p>
        </p:txBody>
      </p:sp>
    </p:spTree>
    <p:extLst>
      <p:ext uri="{BB962C8B-B14F-4D97-AF65-F5344CB8AC3E}">
        <p14:creationId xmlns:p14="http://schemas.microsoft.com/office/powerpoint/2010/main" val="1228864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9E9F77-5508-4A42-AF8B-70E14BEAFBAE}"/>
              </a:ext>
            </a:extLst>
          </p:cNvPr>
          <p:cNvSpPr>
            <a:spLocks noGrp="1"/>
          </p:cNvSpPr>
          <p:nvPr>
            <p:ph type="title"/>
          </p:nvPr>
        </p:nvSpPr>
        <p:spPr>
          <a:xfrm>
            <a:off x="677334" y="609600"/>
            <a:ext cx="8596668" cy="914400"/>
          </a:xfrm>
        </p:spPr>
        <p:txBody>
          <a:bodyPr/>
          <a:lstStyle/>
          <a:p>
            <a:r>
              <a:rPr lang="es-MX" dirty="0"/>
              <a:t>Conclusiones</a:t>
            </a:r>
          </a:p>
        </p:txBody>
      </p:sp>
      <p:sp>
        <p:nvSpPr>
          <p:cNvPr id="3" name="Marcador de contenido 2">
            <a:extLst>
              <a:ext uri="{FF2B5EF4-FFF2-40B4-BE49-F238E27FC236}">
                <a16:creationId xmlns:a16="http://schemas.microsoft.com/office/drawing/2014/main" id="{8B200C1A-7305-4981-85A1-E22913E536E7}"/>
              </a:ext>
            </a:extLst>
          </p:cNvPr>
          <p:cNvSpPr>
            <a:spLocks noGrp="1"/>
          </p:cNvSpPr>
          <p:nvPr>
            <p:ph idx="1"/>
          </p:nvPr>
        </p:nvSpPr>
        <p:spPr>
          <a:xfrm>
            <a:off x="677334" y="1709531"/>
            <a:ext cx="8596668" cy="4331832"/>
          </a:xfrm>
        </p:spPr>
        <p:txBody>
          <a:bodyPr>
            <a:normAutofit/>
          </a:bodyPr>
          <a:lstStyle/>
          <a:p>
            <a:pPr algn="just"/>
            <a:r>
              <a:rPr lang="es-MX" sz="2400" dirty="0"/>
              <a:t>La relación entre realizar actividades extracurriculares y el desempeño académico es positiva, siempre y cuando no se consideren aquellas personas que dedican una gran cantidad de horas.</a:t>
            </a:r>
          </a:p>
          <a:p>
            <a:pPr algn="just"/>
            <a:r>
              <a:rPr lang="es-MX" sz="2400" dirty="0"/>
              <a:t>La hipótesis de que un mayor ingreso afecta de manera positiva el promedio es la que, estadísticamente, tiene mayor respaldo de acuerdo al análisis realizado.</a:t>
            </a:r>
          </a:p>
          <a:p>
            <a:pPr algn="just"/>
            <a:r>
              <a:rPr lang="es-MX" sz="2400" dirty="0"/>
              <a:t>La </a:t>
            </a:r>
            <a:r>
              <a:rPr lang="es-MX" sz="2400" i="1" dirty="0"/>
              <a:t>edad</a:t>
            </a:r>
            <a:r>
              <a:rPr lang="es-MX" sz="2400" dirty="0"/>
              <a:t> no tiene significancia dentro del modelo.</a:t>
            </a:r>
          </a:p>
        </p:txBody>
      </p:sp>
    </p:spTree>
    <p:extLst>
      <p:ext uri="{BB962C8B-B14F-4D97-AF65-F5344CB8AC3E}">
        <p14:creationId xmlns:p14="http://schemas.microsoft.com/office/powerpoint/2010/main" val="2218811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81F8CA-E56C-4A70-BE9D-8D91D99AEE29}"/>
              </a:ext>
            </a:extLst>
          </p:cNvPr>
          <p:cNvSpPr>
            <a:spLocks noGrp="1"/>
          </p:cNvSpPr>
          <p:nvPr>
            <p:ph type="title"/>
          </p:nvPr>
        </p:nvSpPr>
        <p:spPr/>
        <p:txBody>
          <a:bodyPr/>
          <a:lstStyle/>
          <a:p>
            <a:r>
              <a:rPr lang="es-MX" dirty="0"/>
              <a:t>Recomendaciones</a:t>
            </a:r>
          </a:p>
        </p:txBody>
      </p:sp>
      <p:sp>
        <p:nvSpPr>
          <p:cNvPr id="3" name="Marcador de contenido 2">
            <a:extLst>
              <a:ext uri="{FF2B5EF4-FFF2-40B4-BE49-F238E27FC236}">
                <a16:creationId xmlns:a16="http://schemas.microsoft.com/office/drawing/2014/main" id="{C86CF48E-1B78-4C45-B9D2-C7F2A6761A5A}"/>
              </a:ext>
            </a:extLst>
          </p:cNvPr>
          <p:cNvSpPr>
            <a:spLocks noGrp="1"/>
          </p:cNvSpPr>
          <p:nvPr>
            <p:ph idx="1"/>
          </p:nvPr>
        </p:nvSpPr>
        <p:spPr/>
        <p:txBody>
          <a:bodyPr/>
          <a:lstStyle/>
          <a:p>
            <a:pPr marL="0" indent="0">
              <a:buNone/>
            </a:pPr>
            <a:r>
              <a:rPr lang="es-MX" dirty="0"/>
              <a:t>Analizar otras variables relacionadas como podrían ser:</a:t>
            </a:r>
          </a:p>
          <a:p>
            <a:r>
              <a:rPr lang="es-MX" sz="2000" dirty="0"/>
              <a:t>Consumo de alcohol o drogas.</a:t>
            </a:r>
          </a:p>
          <a:p>
            <a:r>
              <a:rPr lang="es-MX" sz="2000" dirty="0"/>
              <a:t>Situación psicológica y emocional del alumno.</a:t>
            </a:r>
          </a:p>
          <a:p>
            <a:r>
              <a:rPr lang="es-MX" sz="2000" dirty="0"/>
              <a:t>Estado de salud.</a:t>
            </a:r>
          </a:p>
          <a:p>
            <a:r>
              <a:rPr lang="es-ES" sz="2000" dirty="0"/>
              <a:t>Habilidades en lo individual</a:t>
            </a:r>
          </a:p>
          <a:p>
            <a:r>
              <a:rPr lang="es-ES" sz="2000" dirty="0"/>
              <a:t>Calidad de enseñanza</a:t>
            </a:r>
          </a:p>
          <a:p>
            <a:r>
              <a:rPr lang="es-ES" sz="2000" dirty="0"/>
              <a:t>Motivaciones personales</a:t>
            </a:r>
          </a:p>
          <a:p>
            <a:pPr lvl="1"/>
            <a:endParaRPr lang="es-MX" dirty="0"/>
          </a:p>
          <a:p>
            <a:pPr marL="0" indent="0">
              <a:buNone/>
            </a:pPr>
            <a:r>
              <a:rPr lang="es-MX" dirty="0"/>
              <a:t>Incrementar la muestra.</a:t>
            </a:r>
          </a:p>
        </p:txBody>
      </p:sp>
    </p:spTree>
    <p:extLst>
      <p:ext uri="{BB962C8B-B14F-4D97-AF65-F5344CB8AC3E}">
        <p14:creationId xmlns:p14="http://schemas.microsoft.com/office/powerpoint/2010/main" val="4484289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677334" y="1524000"/>
            <a:ext cx="8546840" cy="646331"/>
          </a:xfrm>
          <a:prstGeom prst="rect">
            <a:avLst/>
          </a:prstGeom>
          <a:noFill/>
        </p:spPr>
        <p:txBody>
          <a:bodyPr wrap="square" rtlCol="0">
            <a:spAutoFit/>
          </a:bodyPr>
          <a:lstStyle/>
          <a:p>
            <a:r>
              <a:rPr lang="es-MX" dirty="0">
                <a:hlinkClick r:id="rId2"/>
              </a:rPr>
              <a:t>https://es.overleaf.com/read/tcmybzhqkgdw</a:t>
            </a:r>
            <a:endParaRPr lang="es-MX" dirty="0"/>
          </a:p>
          <a:p>
            <a:endParaRPr lang="es-MX" dirty="0"/>
          </a:p>
        </p:txBody>
      </p:sp>
      <p:sp>
        <p:nvSpPr>
          <p:cNvPr id="3" name="Título 1">
            <a:extLst>
              <a:ext uri="{FF2B5EF4-FFF2-40B4-BE49-F238E27FC236}">
                <a16:creationId xmlns:a16="http://schemas.microsoft.com/office/drawing/2014/main" id="{2E9E9F77-5508-4A42-AF8B-70E14BEAFBAE}"/>
              </a:ext>
            </a:extLst>
          </p:cNvPr>
          <p:cNvSpPr txBox="1">
            <a:spLocks/>
          </p:cNvSpPr>
          <p:nvPr/>
        </p:nvSpPr>
        <p:spPr>
          <a:xfrm>
            <a:off x="677334" y="609600"/>
            <a:ext cx="8596668" cy="9144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a:t>Enlace al trabajo de investigación</a:t>
            </a:r>
          </a:p>
        </p:txBody>
      </p:sp>
      <p:pic>
        <p:nvPicPr>
          <p:cNvPr id="5" name="Imagen 4">
            <a:extLst>
              <a:ext uri="{FF2B5EF4-FFF2-40B4-BE49-F238E27FC236}">
                <a16:creationId xmlns:a16="http://schemas.microsoft.com/office/drawing/2014/main" id="{5A0829EF-61BB-40B9-8124-40B6419A3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826" y="2170331"/>
            <a:ext cx="5080000" cy="3810000"/>
          </a:xfrm>
          <a:prstGeom prst="rect">
            <a:avLst/>
          </a:prstGeom>
        </p:spPr>
      </p:pic>
    </p:spTree>
    <p:extLst>
      <p:ext uri="{BB962C8B-B14F-4D97-AF65-F5344CB8AC3E}">
        <p14:creationId xmlns:p14="http://schemas.microsoft.com/office/powerpoint/2010/main" val="3726390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ABADA43-2359-4B4B-8585-5B2757F2D7CF}"/>
              </a:ext>
            </a:extLst>
          </p:cNvPr>
          <p:cNvSpPr>
            <a:spLocks noGrp="1"/>
          </p:cNvSpPr>
          <p:nvPr>
            <p:ph idx="1"/>
          </p:nvPr>
        </p:nvSpPr>
        <p:spPr>
          <a:xfrm>
            <a:off x="677334" y="765110"/>
            <a:ext cx="8596668" cy="5812971"/>
          </a:xfrm>
        </p:spPr>
        <p:txBody>
          <a:bodyPr>
            <a:normAutofit/>
          </a:bodyPr>
          <a:lstStyle/>
          <a:p>
            <a:pPr marL="0" indent="0" algn="just">
              <a:buNone/>
            </a:pPr>
            <a:r>
              <a:rPr lang="es-ES" sz="2400" dirty="0"/>
              <a:t>INGRESO SEMANAL</a:t>
            </a:r>
            <a:endParaRPr lang="es-MX" sz="2400" dirty="0"/>
          </a:p>
          <a:p>
            <a:pPr marL="0" indent="0" algn="just">
              <a:buNone/>
            </a:pPr>
            <a:r>
              <a:rPr lang="es-MX" sz="2400" dirty="0"/>
              <a:t>Un mayor </a:t>
            </a:r>
            <a:r>
              <a:rPr lang="es-MX" sz="2400" dirty="0">
                <a:highlight>
                  <a:srgbClr val="FFFF00"/>
                </a:highlight>
              </a:rPr>
              <a:t>ingreso económico</a:t>
            </a:r>
            <a:r>
              <a:rPr lang="es-MX" sz="2400" b="1" dirty="0"/>
              <a:t> </a:t>
            </a:r>
            <a:r>
              <a:rPr lang="es-MX" sz="2400" dirty="0"/>
              <a:t>puede permitir a los estudiantes acceder a recursos educativos de calidad, como</a:t>
            </a:r>
          </a:p>
          <a:p>
            <a:pPr marL="0" indent="0" algn="just">
              <a:buNone/>
            </a:pPr>
            <a:r>
              <a:rPr lang="es-MX" sz="2400" dirty="0"/>
              <a:t> </a:t>
            </a:r>
          </a:p>
          <a:p>
            <a:pPr algn="just"/>
            <a:r>
              <a:rPr lang="es-MX" sz="2400" dirty="0"/>
              <a:t>Libros</a:t>
            </a:r>
          </a:p>
          <a:p>
            <a:pPr algn="just"/>
            <a:r>
              <a:rPr lang="es-MX" sz="2400" dirty="0"/>
              <a:t>Computadoras con acceso a internet</a:t>
            </a:r>
          </a:p>
          <a:p>
            <a:pPr algn="just"/>
            <a:r>
              <a:rPr lang="es-MX" sz="2400" dirty="0"/>
              <a:t>Tutorías privadas y materiales de estudio adicionales.</a:t>
            </a:r>
          </a:p>
          <a:p>
            <a:pPr algn="just"/>
            <a:endParaRPr lang="es-MX" sz="2400" dirty="0"/>
          </a:p>
          <a:p>
            <a:pPr marL="0" indent="0" algn="just">
              <a:buNone/>
            </a:pPr>
            <a:r>
              <a:rPr lang="es-MX" sz="2400" dirty="0"/>
              <a:t>Estos recursos adicionales pueden ayudar a los estudiantes a mejorar su rendimiento académico, por lo que creemos que esta variable debe tener un impacto </a:t>
            </a:r>
            <a:r>
              <a:rPr lang="es-MX" sz="2400" dirty="0">
                <a:highlight>
                  <a:srgbClr val="FFFF00"/>
                </a:highlight>
              </a:rPr>
              <a:t>positivo</a:t>
            </a:r>
            <a:r>
              <a:rPr lang="es-MX" sz="2400" dirty="0"/>
              <a:t> en nuestro modelo econométrico.</a:t>
            </a:r>
          </a:p>
          <a:p>
            <a:pPr algn="just"/>
            <a:endParaRPr lang="es-MX" sz="2400" dirty="0"/>
          </a:p>
        </p:txBody>
      </p:sp>
    </p:spTree>
    <p:extLst>
      <p:ext uri="{BB962C8B-B14F-4D97-AF65-F5344CB8AC3E}">
        <p14:creationId xmlns:p14="http://schemas.microsoft.com/office/powerpoint/2010/main" val="1071636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FE52F85-E041-4F7B-9639-5419DDE2EAB3}"/>
              </a:ext>
            </a:extLst>
          </p:cNvPr>
          <p:cNvSpPr>
            <a:spLocks noGrp="1"/>
          </p:cNvSpPr>
          <p:nvPr>
            <p:ph idx="1"/>
          </p:nvPr>
        </p:nvSpPr>
        <p:spPr>
          <a:xfrm>
            <a:off x="838200" y="848139"/>
            <a:ext cx="8213035" cy="5193887"/>
          </a:xfrm>
        </p:spPr>
        <p:txBody>
          <a:bodyPr>
            <a:normAutofit/>
          </a:bodyPr>
          <a:lstStyle/>
          <a:p>
            <a:pPr marL="0" indent="0" algn="just">
              <a:buNone/>
            </a:pPr>
            <a:r>
              <a:rPr lang="es-ES" sz="2400" dirty="0"/>
              <a:t>EDAD</a:t>
            </a:r>
            <a:endParaRPr lang="es-MX" sz="2400" dirty="0"/>
          </a:p>
          <a:p>
            <a:pPr marL="0" indent="0" algn="just">
              <a:buNone/>
            </a:pPr>
            <a:r>
              <a:rPr lang="es-MX" sz="2400" dirty="0"/>
              <a:t>Sostenemos la idea de que los estudiantes de mayor </a:t>
            </a:r>
            <a:r>
              <a:rPr lang="es-MX" sz="2400" dirty="0">
                <a:highlight>
                  <a:srgbClr val="FFFF00"/>
                </a:highlight>
              </a:rPr>
              <a:t>edad</a:t>
            </a:r>
            <a:r>
              <a:rPr lang="es-MX" sz="2400" dirty="0"/>
              <a:t> pueden presentar, en promedio, un mejor desempeño académico. Pues influyen factores como:</a:t>
            </a:r>
          </a:p>
          <a:p>
            <a:pPr marL="0" indent="0" algn="just">
              <a:buNone/>
            </a:pPr>
            <a:endParaRPr lang="es-MX" sz="2400" dirty="0"/>
          </a:p>
          <a:p>
            <a:pPr lvl="1" algn="just"/>
            <a:r>
              <a:rPr lang="es-MX" sz="2200" dirty="0"/>
              <a:t>La </a:t>
            </a:r>
            <a:r>
              <a:rPr lang="es-MX" sz="2200" dirty="0">
                <a:highlight>
                  <a:srgbClr val="FFFF00"/>
                </a:highlight>
              </a:rPr>
              <a:t>experiencia</a:t>
            </a:r>
            <a:r>
              <a:rPr lang="es-MX" sz="2200" dirty="0"/>
              <a:t>.</a:t>
            </a:r>
          </a:p>
          <a:p>
            <a:pPr lvl="1" algn="just"/>
            <a:r>
              <a:rPr lang="es-MX" sz="2200" dirty="0"/>
              <a:t>Las </a:t>
            </a:r>
            <a:r>
              <a:rPr lang="es-MX" sz="2200" dirty="0">
                <a:highlight>
                  <a:srgbClr val="FFFF00"/>
                </a:highlight>
              </a:rPr>
              <a:t>motivaciones.</a:t>
            </a:r>
            <a:r>
              <a:rPr lang="es-MX" sz="2200" dirty="0"/>
              <a:t> </a:t>
            </a:r>
          </a:p>
          <a:p>
            <a:pPr lvl="1" algn="just"/>
            <a:r>
              <a:rPr lang="es-MX" sz="2200" dirty="0"/>
              <a:t>Una </a:t>
            </a:r>
            <a:r>
              <a:rPr lang="es-MX" sz="2200" dirty="0">
                <a:highlight>
                  <a:srgbClr val="FFFF00"/>
                </a:highlight>
              </a:rPr>
              <a:t>mayor conciencia</a:t>
            </a:r>
            <a:r>
              <a:rPr lang="es-MX" sz="2200" dirty="0"/>
              <a:t> de sus aspiraciones profesionales y personales.</a:t>
            </a:r>
          </a:p>
        </p:txBody>
      </p:sp>
    </p:spTree>
    <p:extLst>
      <p:ext uri="{BB962C8B-B14F-4D97-AF65-F5344CB8AC3E}">
        <p14:creationId xmlns:p14="http://schemas.microsoft.com/office/powerpoint/2010/main" val="120955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6BF3FEE-E9AC-42A7-8755-41124CF66800}"/>
              </a:ext>
            </a:extLst>
          </p:cNvPr>
          <p:cNvSpPr>
            <a:spLocks noGrp="1"/>
          </p:cNvSpPr>
          <p:nvPr>
            <p:ph type="title"/>
          </p:nvPr>
        </p:nvSpPr>
        <p:spPr/>
        <p:txBody>
          <a:bodyPr/>
          <a:lstStyle/>
          <a:p>
            <a:r>
              <a:rPr lang="es-MX" dirty="0"/>
              <a:t>Recolección de los datos</a:t>
            </a:r>
          </a:p>
        </p:txBody>
      </p:sp>
      <p:sp>
        <p:nvSpPr>
          <p:cNvPr id="5" name="Marcador de texto 4">
            <a:extLst>
              <a:ext uri="{FF2B5EF4-FFF2-40B4-BE49-F238E27FC236}">
                <a16:creationId xmlns:a16="http://schemas.microsoft.com/office/drawing/2014/main" id="{ACE59A86-3E2E-42C8-893D-AB962201D012}"/>
              </a:ext>
            </a:extLst>
          </p:cNvPr>
          <p:cNvSpPr>
            <a:spLocks noGrp="1"/>
          </p:cNvSpPr>
          <p:nvPr>
            <p:ph type="body" idx="1"/>
          </p:nvPr>
        </p:nvSpPr>
        <p:spPr/>
        <p:txBody>
          <a:bodyPr/>
          <a:lstStyle/>
          <a:p>
            <a:r>
              <a:rPr lang="es-MX" dirty="0"/>
              <a:t>Resultados de las encuestas</a:t>
            </a:r>
          </a:p>
          <a:p>
            <a:r>
              <a:rPr lang="es-MX" dirty="0"/>
              <a:t>Enlace al formulario en </a:t>
            </a:r>
            <a:r>
              <a:rPr lang="es-MX" dirty="0" err="1"/>
              <a:t>Forms</a:t>
            </a:r>
            <a:r>
              <a:rPr lang="es-MX" dirty="0"/>
              <a:t>: https://forms.gle/7poDtkiGXMx84q2N8</a:t>
            </a:r>
          </a:p>
          <a:p>
            <a:endParaRPr lang="es-MX" dirty="0"/>
          </a:p>
        </p:txBody>
      </p:sp>
      <p:sp>
        <p:nvSpPr>
          <p:cNvPr id="6" name="Título 7">
            <a:extLst>
              <a:ext uri="{FF2B5EF4-FFF2-40B4-BE49-F238E27FC236}">
                <a16:creationId xmlns:a16="http://schemas.microsoft.com/office/drawing/2014/main" id="{A1C0F7A4-EDFD-44EC-9F20-E9439F2A3BC3}"/>
              </a:ext>
            </a:extLst>
          </p:cNvPr>
          <p:cNvSpPr txBox="1">
            <a:spLocks/>
          </p:cNvSpPr>
          <p:nvPr/>
        </p:nvSpPr>
        <p:spPr>
          <a:xfrm>
            <a:off x="677334" y="4800600"/>
            <a:ext cx="8596667" cy="566738"/>
          </a:xfrm>
          <a:prstGeom prst="rect">
            <a:avLst/>
          </a:prstGeom>
        </p:spPr>
        <p:txBody>
          <a:bodyPr vert="horz" lIns="91440" tIns="45720" rIns="91440" bIns="45720" rtlCol="0" anchor="b">
            <a:normAutofit fontScale="92500" lnSpcReduction="20000"/>
          </a:bodyPr>
          <a:lstStyle>
            <a:lvl1pPr algn="l" defTabSz="457200" rtl="0" eaLnBrk="1" latinLnBrk="0" hangingPunct="1">
              <a:spcBef>
                <a:spcPct val="0"/>
              </a:spcBef>
              <a:buNone/>
              <a:defRPr sz="40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MX" dirty="0"/>
          </a:p>
        </p:txBody>
      </p:sp>
    </p:spTree>
    <p:extLst>
      <p:ext uri="{BB962C8B-B14F-4D97-AF65-F5344CB8AC3E}">
        <p14:creationId xmlns:p14="http://schemas.microsoft.com/office/powerpoint/2010/main" val="3099393442"/>
      </p:ext>
    </p:extLst>
  </p:cSld>
  <p:clrMapOvr>
    <a:masterClrMapping/>
  </p:clrMapOvr>
</p:sld>
</file>

<file path=ppt/theme/theme1.xml><?xml version="1.0" encoding="utf-8"?>
<a:theme xmlns:a="http://schemas.openxmlformats.org/drawingml/2006/main" name="Faceta">
  <a:themeElements>
    <a:clrScheme name="Aspecto">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772</TotalTime>
  <Words>2394</Words>
  <Application>Microsoft Office PowerPoint</Application>
  <PresentationFormat>Panorámica</PresentationFormat>
  <Paragraphs>434</Paragraphs>
  <Slides>66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66</vt:i4>
      </vt:variant>
    </vt:vector>
  </HeadingPairs>
  <TitlesOfParts>
    <vt:vector size="72" baseType="lpstr">
      <vt:lpstr>Arial</vt:lpstr>
      <vt:lpstr>Calibri</vt:lpstr>
      <vt:lpstr>Cambria Math</vt:lpstr>
      <vt:lpstr>Trebuchet MS</vt:lpstr>
      <vt:lpstr>Wingdings 3</vt:lpstr>
      <vt:lpstr>Faceta</vt:lpstr>
      <vt:lpstr>Instituto Politécnico Nacional Escuela Superior de Física y Matemáticas  Proyecto Econometría  Modelo econométrico que relaciona  el  promedio escolar con las  actividades extracurriculares, el ingreso  semanal  y  la  edad  de  los  alumnos  de  ESFM. </vt:lpstr>
      <vt:lpstr>Descripción e Introducción del Modelo</vt:lpstr>
      <vt:lpstr>Presentación de PowerPoint</vt:lpstr>
      <vt:lpstr>Alcance</vt:lpstr>
      <vt:lpstr>Justificación</vt:lpstr>
      <vt:lpstr>Hipótesis Particulares</vt:lpstr>
      <vt:lpstr>Presentación de PowerPoint</vt:lpstr>
      <vt:lpstr>Presentación de PowerPoint</vt:lpstr>
      <vt:lpstr>Recolección de los datos</vt:lpstr>
      <vt:lpstr>Presentación de PowerPoint</vt:lpstr>
      <vt:lpstr>Presentación de PowerPoint</vt:lpstr>
      <vt:lpstr>Valor mínimo: 18 años Valor máximo: 34 años Promedio: 22 años</vt:lpstr>
      <vt:lpstr>Presentación de PowerPoint</vt:lpstr>
      <vt:lpstr>Presentación de PowerPoint</vt:lpstr>
      <vt:lpstr>Presentación de PowerPoint</vt:lpstr>
      <vt:lpstr>Valor mínimo: 0 horas Valor máximo: 15 horas Promedio: 2.76 horas</vt:lpstr>
      <vt:lpstr>Valor mínimo: 4 puntos Valor máximo: 9.87 puntos Promedio: 7.66 puntos</vt:lpstr>
      <vt:lpstr>Valor mínimo: 21 pesos Valor máximo: 3,200 pesos Promedio: 610 pesos</vt:lpstr>
      <vt:lpstr>Presentación de PowerPoint</vt:lpstr>
      <vt:lpstr>Desarrollo del Modelo</vt:lpstr>
      <vt:lpstr>Primera ecuación estimada del modelo de regresión lineal múltiple.</vt:lpstr>
      <vt:lpstr>Interpretación de los estimadores</vt:lpstr>
      <vt:lpstr>Análisis de sensibilidad</vt:lpstr>
      <vt:lpstr>Análisis de sensibilidad</vt:lpstr>
      <vt:lpstr>Análisis de sensibilidad</vt:lpstr>
      <vt:lpstr>Análisis de la gráfica promedio-actividad</vt:lpstr>
      <vt:lpstr>Análisis de la gráfica promedio – log(gasto)</vt:lpstr>
      <vt:lpstr>Análisis de la gráfica promedio – edad</vt:lpstr>
      <vt:lpstr>Supuestos de Gauss Markov para el MRLM</vt:lpstr>
      <vt:lpstr>Linealidad de los parámetros.</vt:lpstr>
      <vt:lpstr>Variación muestral de la variable explicativa.  Primeros 10 datos.</vt:lpstr>
      <vt:lpstr>Últimos 10 datos</vt:lpstr>
      <vt:lpstr>Esperanza Condicional Cero: E(u|X)=0</vt:lpstr>
      <vt:lpstr>No colinealidad perfecta entre las variables independientes</vt:lpstr>
      <vt:lpstr>Matriz de correlación</vt:lpstr>
      <vt:lpstr>Homocedasticidad.</vt:lpstr>
      <vt:lpstr>Homocedasticidad.</vt:lpstr>
      <vt:lpstr>Gráfica de los residuales</vt:lpstr>
      <vt:lpstr>Normalidad de los errores u~N(0, σ_u^2 ).</vt:lpstr>
      <vt:lpstr>Segunda ecuación estimada del modelo de regresión lineal múltiple.</vt:lpstr>
      <vt:lpstr>Interpretación de los estimadores</vt:lpstr>
      <vt:lpstr>Análisis de sensibilidad</vt:lpstr>
      <vt:lpstr>Análisis de sensibilidad</vt:lpstr>
      <vt:lpstr>Análisis de sensibilidad</vt:lpstr>
      <vt:lpstr>Análisis de la gráfica promedio-actividad</vt:lpstr>
      <vt:lpstr>Análisis de la gráfica promedio – log(gasto)</vt:lpstr>
      <vt:lpstr>Análisis de la gráfica promedio – edad</vt:lpstr>
      <vt:lpstr>Supuestos de Gauss Markov para el MRLM</vt:lpstr>
      <vt:lpstr>Linealidad de los parámetros.</vt:lpstr>
      <vt:lpstr>Variación muestral de la variable explicativa.  Primeros 10 datos.</vt:lpstr>
      <vt:lpstr>Últimos 10 datos</vt:lpstr>
      <vt:lpstr>Esperanza Condicional Cero: E(u|X)=0</vt:lpstr>
      <vt:lpstr>No colinealidad perfecta entre las variables independientes</vt:lpstr>
      <vt:lpstr>Matriz de correlación</vt:lpstr>
      <vt:lpstr>Homocedasticidad.</vt:lpstr>
      <vt:lpstr>Homocedasticidad.</vt:lpstr>
      <vt:lpstr>Gráfica de los residuales</vt:lpstr>
      <vt:lpstr>Normalidad de los errores u~N(0, σ_u^2 ).</vt:lpstr>
      <vt:lpstr>Resultados de EViews</vt:lpstr>
      <vt:lpstr>Comparación entre los parámetros de ambas ecuaciones</vt:lpstr>
      <vt:lpstr>Inferencia sobre (β_i ) ̂ (muestra de 50 datos)</vt:lpstr>
      <vt:lpstr>Presentación de PowerPoint</vt:lpstr>
      <vt:lpstr>Inferencia sobre (β_i ) ̂</vt:lpstr>
      <vt:lpstr>Conclusiones</vt:lpstr>
      <vt:lpstr>Recomendaciones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Instituto Politécnico Nacional Escuela Superior de Física y Matemáticas Proyecto Econometría  Modelo econométrico que relaciona  el  promedio escolar con las  actividades extracurriculares, el ingreso  semanal  y  la  edad  de  los  alumnos  de  ESFM.</dc:title>
  <dc:creator>Angelica Garcia</dc:creator>
  <cp:lastModifiedBy>Angelica Garcia</cp:lastModifiedBy>
  <cp:revision>60</cp:revision>
  <dcterms:created xsi:type="dcterms:W3CDTF">2023-06-20T16:15:28Z</dcterms:created>
  <dcterms:modified xsi:type="dcterms:W3CDTF">2023-06-27T19:52:41Z</dcterms:modified>
</cp:coreProperties>
</file>